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8"/>
  </p:notesMasterIdLst>
  <p:sldIdLst>
    <p:sldId id="256" r:id="rId2"/>
    <p:sldId id="266" r:id="rId3"/>
    <p:sldId id="325" r:id="rId4"/>
    <p:sldId id="264" r:id="rId5"/>
    <p:sldId id="299" r:id="rId6"/>
    <p:sldId id="268" r:id="rId7"/>
    <p:sldId id="269" r:id="rId8"/>
    <p:sldId id="270" r:id="rId9"/>
    <p:sldId id="271" r:id="rId10"/>
    <p:sldId id="272" r:id="rId11"/>
    <p:sldId id="273" r:id="rId12"/>
    <p:sldId id="274" r:id="rId13"/>
    <p:sldId id="300" r:id="rId14"/>
    <p:sldId id="276" r:id="rId15"/>
    <p:sldId id="278" r:id="rId16"/>
    <p:sldId id="279" r:id="rId17"/>
    <p:sldId id="301" r:id="rId18"/>
    <p:sldId id="283" r:id="rId19"/>
    <p:sldId id="284" r:id="rId20"/>
    <p:sldId id="285" r:id="rId21"/>
    <p:sldId id="327" r:id="rId22"/>
    <p:sldId id="286" r:id="rId23"/>
    <p:sldId id="287" r:id="rId24"/>
    <p:sldId id="288" r:id="rId25"/>
    <p:sldId id="290" r:id="rId26"/>
    <p:sldId id="289" r:id="rId27"/>
    <p:sldId id="277" r:id="rId28"/>
    <p:sldId id="291" r:id="rId29"/>
    <p:sldId id="293" r:id="rId30"/>
    <p:sldId id="292" r:id="rId31"/>
    <p:sldId id="294" r:id="rId32"/>
    <p:sldId id="296" r:id="rId33"/>
    <p:sldId id="328" r:id="rId34"/>
    <p:sldId id="329" r:id="rId35"/>
    <p:sldId id="297" r:id="rId36"/>
    <p:sldId id="298" r:id="rId37"/>
    <p:sldId id="302" r:id="rId38"/>
    <p:sldId id="303" r:id="rId39"/>
    <p:sldId id="304" r:id="rId40"/>
    <p:sldId id="305" r:id="rId41"/>
    <p:sldId id="306" r:id="rId42"/>
    <p:sldId id="307" r:id="rId43"/>
    <p:sldId id="309" r:id="rId44"/>
    <p:sldId id="310" r:id="rId45"/>
    <p:sldId id="311" r:id="rId46"/>
    <p:sldId id="312" r:id="rId47"/>
    <p:sldId id="313" r:id="rId48"/>
    <p:sldId id="314" r:id="rId49"/>
    <p:sldId id="315" r:id="rId50"/>
    <p:sldId id="316" r:id="rId51"/>
    <p:sldId id="317" r:id="rId52"/>
    <p:sldId id="318" r:id="rId53"/>
    <p:sldId id="319" r:id="rId54"/>
    <p:sldId id="320" r:id="rId55"/>
    <p:sldId id="321" r:id="rId56"/>
    <p:sldId id="322" r:id="rId57"/>
    <p:sldId id="323" r:id="rId58"/>
    <p:sldId id="324" r:id="rId59"/>
    <p:sldId id="330" r:id="rId60"/>
    <p:sldId id="334" r:id="rId61"/>
    <p:sldId id="335" r:id="rId62"/>
    <p:sldId id="331" r:id="rId63"/>
    <p:sldId id="332" r:id="rId64"/>
    <p:sldId id="265" r:id="rId65"/>
    <p:sldId id="333" r:id="rId66"/>
    <p:sldId id="308" r:id="rId67"/>
  </p:sldIdLst>
  <p:sldSz cx="12192000" cy="6858000"/>
  <p:notesSz cx="6858000" cy="9144000"/>
  <p:defaultTextStyle>
    <a:defPPr>
      <a:defRPr lang="en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92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29094"/>
    <a:srgbClr val="FFFFFF"/>
    <a:srgbClr val="FA5252"/>
    <a:srgbClr val="CFCFCF"/>
    <a:srgbClr val="E2E2E2"/>
    <a:srgbClr val="5E7594"/>
    <a:srgbClr val="C9DBFF"/>
    <a:srgbClr val="6D9EFF"/>
    <a:srgbClr val="EB7321"/>
    <a:srgbClr val="C7A1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171" autoAdjust="0"/>
    <p:restoredTop sz="94660"/>
  </p:normalViewPr>
  <p:slideViewPr>
    <p:cSldViewPr snapToGrid="0" showGuides="1">
      <p:cViewPr>
        <p:scale>
          <a:sx n="75" d="100"/>
          <a:sy n="75" d="100"/>
        </p:scale>
        <p:origin x="1302" y="882"/>
      </p:cViewPr>
      <p:guideLst>
        <p:guide orient="horz" pos="2092"/>
        <p:guide pos="3817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5" d="100"/>
          <a:sy n="85" d="100"/>
        </p:scale>
        <p:origin x="2952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92C0F9-CB46-45DB-AF03-31918AE92731}" type="datetimeFigureOut">
              <a:rPr lang="en-NL" smtClean="0"/>
              <a:t>21/04/2022</a:t>
            </a:fld>
            <a:endParaRPr lang="en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831199-BEED-4437-B88D-EEBA265C7A27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5535799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40E95-426B-4B13-BD0C-E1AF377A77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DE63CDB-C609-42D7-A7DD-9FD688E9B7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NL"/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FC3E307A-2904-4311-AF5B-6A8D5A4B07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000" y="6403975"/>
            <a:ext cx="11520000" cy="365125"/>
          </a:xfrm>
          <a:prstGeom prst="rect">
            <a:avLst/>
          </a:prstGeom>
        </p:spPr>
        <p:txBody>
          <a:bodyPr/>
          <a:lstStyle>
            <a:lvl1pPr algn="r">
              <a:defRPr sz="1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fr-FR"/>
              <a:t>Source code: https://github.com/SebastiaanZ/pypethon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9007206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FBDCC9-7C0C-47C3-B9B4-FD75DF0539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778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0D6EEC-0DAE-4133-8662-B6C751D486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A2B804A6-E560-4820-8192-04BB702676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000" y="6403975"/>
            <a:ext cx="11520000" cy="365125"/>
          </a:xfrm>
          <a:prstGeom prst="rect">
            <a:avLst/>
          </a:prstGeom>
        </p:spPr>
        <p:txBody>
          <a:bodyPr/>
          <a:lstStyle>
            <a:lvl1pPr algn="r">
              <a:defRPr sz="1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fr-FR"/>
              <a:t>Source code: https://github.com/SebastiaanZ/pypethon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8528349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235003A-9D94-43CF-BF4E-F05C244CD16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5E80905-466C-4B91-BE64-4032D31751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589F9155-8372-49F3-899D-27557EA715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000" y="6403975"/>
            <a:ext cx="11520000" cy="365125"/>
          </a:xfrm>
          <a:prstGeom prst="rect">
            <a:avLst/>
          </a:prstGeom>
        </p:spPr>
        <p:txBody>
          <a:bodyPr/>
          <a:lstStyle>
            <a:lvl1pPr algn="r">
              <a:defRPr sz="1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fr-FR"/>
              <a:t>Source code: https://github.com/SebastiaanZ/pypethon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3770323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A63F530-695E-4864-8D1A-1377123FAAA6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36000" y="1266825"/>
            <a:ext cx="11520000" cy="252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tIns="90000" bIns="90000">
            <a:norm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2000">
                <a:solidFill>
                  <a:schemeClr val="bg2"/>
                </a:solidFill>
                <a:latin typeface="Fira Code" panose="020B0809050000020004" pitchFamily="49" charset="0"/>
                <a:ea typeface="Fira Code" panose="020B0809050000020004" pitchFamily="49" charset="0"/>
              </a:defRPr>
            </a:lvl1pPr>
            <a:lvl2pPr marL="457200" indent="0">
              <a:buNone/>
              <a:defRPr>
                <a:latin typeface="Fira Code" panose="020B0809050000020004" pitchFamily="49" charset="0"/>
                <a:ea typeface="Fira Code" panose="020B0809050000020004" pitchFamily="49" charset="0"/>
              </a:defRPr>
            </a:lvl2pPr>
            <a:lvl3pPr marL="914400" indent="0">
              <a:buNone/>
              <a:defRPr>
                <a:latin typeface="Fira Code" panose="020B0809050000020004" pitchFamily="49" charset="0"/>
                <a:ea typeface="Fira Code" panose="020B0809050000020004" pitchFamily="49" charset="0"/>
              </a:defRPr>
            </a:lvl3pPr>
            <a:lvl4pPr marL="1371600" indent="0">
              <a:buNone/>
              <a:defRPr>
                <a:latin typeface="Fira Code" panose="020B0809050000020004" pitchFamily="49" charset="0"/>
                <a:ea typeface="Fira Code" panose="020B0809050000020004" pitchFamily="49" charset="0"/>
              </a:defRPr>
            </a:lvl4pPr>
            <a:lvl5pPr marL="1828800" indent="0">
              <a:buNone/>
              <a:defRPr>
                <a:latin typeface="Fira Code" panose="020B0809050000020004" pitchFamily="49" charset="0"/>
                <a:ea typeface="Fira Code" panose="020B0809050000020004" pitchFamily="49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2B1A47-F1D2-4BAE-AA3A-A8DDEB7F42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000" y="6403975"/>
            <a:ext cx="11520000" cy="365125"/>
          </a:xfrm>
          <a:prstGeom prst="rect">
            <a:avLst/>
          </a:prstGeom>
        </p:spPr>
        <p:txBody>
          <a:bodyPr/>
          <a:lstStyle>
            <a:lvl1pPr algn="r">
              <a:defRPr sz="1600">
                <a:solidFill>
                  <a:srgbClr val="5E7594"/>
                </a:solidFill>
              </a:defRPr>
            </a:lvl1pPr>
          </a:lstStyle>
          <a:p>
            <a:r>
              <a:rPr lang="fr-FR"/>
              <a:t>Source code: https://github.com/SebastiaanZ/pypethon</a:t>
            </a:r>
            <a:endParaRPr lang="en-NL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E8DE846-406D-49F7-AD76-85B3B75507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000" y="4038599"/>
            <a:ext cx="11520000" cy="21383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NL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F827AEA6-0566-4F91-B176-9B3C749193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999" y="241200"/>
            <a:ext cx="11519999" cy="5796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8649403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B228AF-581F-49F0-98F5-CCAD00F52B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000" y="241200"/>
            <a:ext cx="11520000" cy="57785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EE715F-8C9B-45F6-8E33-5CA42774C8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000" y="1028700"/>
            <a:ext cx="11520000" cy="51482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B9106A40-8993-4FED-A30F-AAB74F433C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000" y="6403975"/>
            <a:ext cx="11520000" cy="365125"/>
          </a:xfrm>
          <a:prstGeom prst="rect">
            <a:avLst/>
          </a:prstGeom>
        </p:spPr>
        <p:txBody>
          <a:bodyPr/>
          <a:lstStyle>
            <a:lvl1pPr algn="r">
              <a:defRPr sz="1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fr-FR"/>
              <a:t>Source code: https://github.com/SebastiaanZ/pypethon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3730977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744036-1366-4E3F-A3D7-F9660D81C8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BC5190-CCB5-46EC-B9D0-664FFDE3F2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86ACEAFB-9C12-430E-8663-D4C0ADBF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000" y="6403975"/>
            <a:ext cx="11520000" cy="365125"/>
          </a:xfrm>
          <a:prstGeom prst="rect">
            <a:avLst/>
          </a:prstGeom>
        </p:spPr>
        <p:txBody>
          <a:bodyPr/>
          <a:lstStyle>
            <a:lvl1pPr algn="r">
              <a:defRPr sz="1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fr-FR"/>
              <a:t>Source code: https://github.com/SebastiaanZ/pypethon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3717576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F3306-E44E-4493-94BB-57ED27FAE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1200"/>
            <a:ext cx="10515600" cy="5778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28206B-513F-4430-BA2B-36D7ACD510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7E6A6D-1BDD-414A-9A08-6B60A4CC4D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8DF0F8AB-81D6-4F0F-A388-0CD9DC6B78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000" y="6403975"/>
            <a:ext cx="11520000" cy="365125"/>
          </a:xfrm>
          <a:prstGeom prst="rect">
            <a:avLst/>
          </a:prstGeom>
        </p:spPr>
        <p:txBody>
          <a:bodyPr/>
          <a:lstStyle>
            <a:lvl1pPr algn="r">
              <a:defRPr sz="1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fr-FR"/>
              <a:t>Source code: https://github.com/SebastiaanZ/pypethon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6707739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AAAD6-8C39-46A8-B47D-265C2C9E41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B623FC-B21D-4D95-8EB5-72191BEE05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6444A1-E9DA-42B0-894F-54327ED98A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25274C3-A14B-4108-A71A-DA09C58F09B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E87C00C-6DE8-4F35-9F98-41A39BAFEC7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D658B4F5-4D4E-4D68-8785-1D952DF152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000" y="6403975"/>
            <a:ext cx="11520000" cy="365125"/>
          </a:xfrm>
          <a:prstGeom prst="rect">
            <a:avLst/>
          </a:prstGeom>
        </p:spPr>
        <p:txBody>
          <a:bodyPr/>
          <a:lstStyle>
            <a:lvl1pPr algn="r">
              <a:defRPr sz="1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fr-FR"/>
              <a:t>Source code: https://github.com/SebastiaanZ/pypethon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0794292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D99D5D-195D-40AA-811E-8ABF7DC981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999" y="241200"/>
            <a:ext cx="11519999" cy="5016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AFC1F221-5C76-4187-B23F-9FDF6A7A25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000" y="6403975"/>
            <a:ext cx="11520000" cy="365125"/>
          </a:xfrm>
          <a:prstGeom prst="rect">
            <a:avLst/>
          </a:prstGeom>
        </p:spPr>
        <p:txBody>
          <a:bodyPr/>
          <a:lstStyle>
            <a:lvl1pPr algn="r">
              <a:defRPr sz="1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fr-FR"/>
              <a:t>Source code: https://github.com/SebastiaanZ/pypethon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5133901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9125111C-1DD4-40A6-8708-64BEA2406E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000" y="6403975"/>
            <a:ext cx="11520000" cy="365125"/>
          </a:xfrm>
          <a:prstGeom prst="rect">
            <a:avLst/>
          </a:prstGeom>
        </p:spPr>
        <p:txBody>
          <a:bodyPr/>
          <a:lstStyle>
            <a:lvl1pPr algn="r">
              <a:defRPr sz="1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fr-FR"/>
              <a:t>Source code: https://github.com/SebastiaanZ/pypethon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6276352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51C442-05CB-4982-B6B1-12F82DE9B7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340A99-1A66-457F-A9AC-42877008D2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B3F4EB-E380-47EF-8A4B-C58F1CCEEE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664EBB94-0763-4DD0-85C2-A9EB1F334B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000" y="6403975"/>
            <a:ext cx="11520000" cy="365125"/>
          </a:xfrm>
          <a:prstGeom prst="rect">
            <a:avLst/>
          </a:prstGeom>
        </p:spPr>
        <p:txBody>
          <a:bodyPr/>
          <a:lstStyle>
            <a:lvl1pPr algn="r">
              <a:defRPr sz="1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fr-FR"/>
              <a:t>Source code: https://github.com/SebastiaanZ/pypethon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40885036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84064-37FC-41A6-8740-BDB4C0BB85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9D9100F-1819-4EC9-8BC7-05E70477EE0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05EFD3-C5C7-4FAC-A022-C35DECB87C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4641B67B-3FC3-4B3D-B6A6-CF611BAD67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000" y="6403975"/>
            <a:ext cx="11520000" cy="365125"/>
          </a:xfrm>
          <a:prstGeom prst="rect">
            <a:avLst/>
          </a:prstGeom>
        </p:spPr>
        <p:txBody>
          <a:bodyPr/>
          <a:lstStyle>
            <a:lvl1pPr algn="r">
              <a:defRPr sz="1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fr-FR"/>
              <a:t>Source code: https://github.com/SebastiaanZ/pypethon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8503262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754358-2C19-4339-B6FB-4FB69776E9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6000" y="1019175"/>
            <a:ext cx="11520000" cy="51577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NL" dirty="0"/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ADD7E895-A571-42D5-B103-C30BD1BDE4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000" y="6403975"/>
            <a:ext cx="11520000" cy="365125"/>
          </a:xfrm>
          <a:prstGeom prst="rect">
            <a:avLst/>
          </a:prstGeom>
        </p:spPr>
        <p:txBody>
          <a:bodyPr/>
          <a:lstStyle>
            <a:lvl1pPr algn="r">
              <a:defRPr sz="1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fr-FR"/>
              <a:t>Source code: https://github.com/SebastiaanZ/pypethon</a:t>
            </a:r>
            <a:endParaRPr lang="en-NL" dirty="0"/>
          </a:p>
        </p:txBody>
      </p:sp>
      <p:sp>
        <p:nvSpPr>
          <p:cNvPr id="11" name="Title Placeholder 10">
            <a:extLst>
              <a:ext uri="{FF2B5EF4-FFF2-40B4-BE49-F238E27FC236}">
                <a16:creationId xmlns:a16="http://schemas.microsoft.com/office/drawing/2014/main" id="{85EE1CCF-044B-4E1E-B9BC-5D6368BFCA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999" y="241200"/>
            <a:ext cx="11519999" cy="5016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627097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rgbClr val="002060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600"/>
        </a:spcBef>
        <a:buFont typeface="Arial" panose="020B0604020202020204" pitchFamily="34" charset="0"/>
        <a:buChar char="•"/>
        <a:defRPr sz="3200" kern="1200">
          <a:solidFill>
            <a:srgbClr val="002060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800"/>
        </a:spcBef>
        <a:buFont typeface="Arial" panose="020B0604020202020204" pitchFamily="34" charset="0"/>
        <a:buChar char="•"/>
        <a:defRPr sz="2400" kern="1200">
          <a:solidFill>
            <a:srgbClr val="002060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400"/>
        </a:spcBef>
        <a:buFont typeface="Arial" panose="020B0604020202020204" pitchFamily="34" charset="0"/>
        <a:buChar char="•"/>
        <a:defRPr sz="2000" kern="1200">
          <a:solidFill>
            <a:srgbClr val="002060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400"/>
        </a:spcBef>
        <a:buFont typeface="Arial" panose="020B0604020202020204" pitchFamily="34" charset="0"/>
        <a:buChar char="•"/>
        <a:defRPr sz="1800" kern="1200">
          <a:solidFill>
            <a:srgbClr val="002060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400"/>
        </a:spcBef>
        <a:buFont typeface="Arial" panose="020B0604020202020204" pitchFamily="34" charset="0"/>
        <a:buChar char="•"/>
        <a:defRPr sz="1800" kern="1200">
          <a:solidFill>
            <a:srgbClr val="00206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sv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xkcd.com/303/" TargetMode="Externa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ebastiaanZ/pypethon" TargetMode="Externa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3.svg"/><Relationship Id="rId3" Type="http://schemas.openxmlformats.org/officeDocument/2006/relationships/image" Target="../media/image39.svg"/><Relationship Id="rId7" Type="http://schemas.openxmlformats.org/officeDocument/2006/relationships/image" Target="../media/image40.jpg"/><Relationship Id="rId12" Type="http://schemas.openxmlformats.org/officeDocument/2006/relationships/image" Target="../media/image2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twitter.com/SebastiaanZeeff" TargetMode="External"/><Relationship Id="rId11" Type="http://schemas.openxmlformats.org/officeDocument/2006/relationships/image" Target="../media/image6.png"/><Relationship Id="rId5" Type="http://schemas.openxmlformats.org/officeDocument/2006/relationships/hyperlink" Target="https://discord.com/invite/python" TargetMode="External"/><Relationship Id="rId10" Type="http://schemas.openxmlformats.org/officeDocument/2006/relationships/image" Target="../media/image5.png"/><Relationship Id="rId4" Type="http://schemas.openxmlformats.org/officeDocument/2006/relationships/hyperlink" Target="https://www.linkedin.com/in/sebastiaanzeeff/" TargetMode="External"/><Relationship Id="rId9" Type="http://schemas.openxmlformats.org/officeDocument/2006/relationships/image" Target="../media/image7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AE2B5174-F1A5-45D7-AD9D-226C121055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6250" y="758166"/>
            <a:ext cx="11239500" cy="1006429"/>
          </a:xfrm>
        </p:spPr>
        <p:txBody>
          <a:bodyPr>
            <a:spAutoFit/>
          </a:bodyPr>
          <a:lstStyle/>
          <a:p>
            <a:pPr algn="l"/>
            <a:r>
              <a:rPr lang="en-GB" sz="6600" dirty="0"/>
              <a:t>Demystifying Python’s Internals</a:t>
            </a:r>
            <a:endParaRPr lang="en-NL" sz="6600" dirty="0"/>
          </a:p>
        </p:txBody>
      </p:sp>
      <p:sp>
        <p:nvSpPr>
          <p:cNvPr id="14" name="Subtitle 13">
            <a:extLst>
              <a:ext uri="{FF2B5EF4-FFF2-40B4-BE49-F238E27FC236}">
                <a16:creationId xmlns:a16="http://schemas.microsoft.com/office/drawing/2014/main" id="{D164FFC1-1963-45BD-9967-17521F9FA3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8150" y="1687527"/>
            <a:ext cx="11315700" cy="710512"/>
          </a:xfrm>
        </p:spPr>
        <p:txBody>
          <a:bodyPr>
            <a:spAutoFit/>
          </a:bodyPr>
          <a:lstStyle/>
          <a:p>
            <a:r>
              <a:rPr lang="en-GB" sz="4000" dirty="0"/>
              <a:t>Diving into </a:t>
            </a:r>
            <a:r>
              <a:rPr lang="en-GB" sz="4000" dirty="0" err="1"/>
              <a:t>CPython</a:t>
            </a:r>
            <a:r>
              <a:rPr lang="en-GB" sz="4000" dirty="0"/>
              <a:t> by implementing a pipe operator</a:t>
            </a:r>
            <a:endParaRPr lang="en-NL" sz="4000" dirty="0"/>
          </a:p>
        </p:txBody>
      </p:sp>
      <p:sp>
        <p:nvSpPr>
          <p:cNvPr id="15" name="Subtitle 13">
            <a:extLst>
              <a:ext uri="{FF2B5EF4-FFF2-40B4-BE49-F238E27FC236}">
                <a16:creationId xmlns:a16="http://schemas.microsoft.com/office/drawing/2014/main" id="{67DD901C-0243-4BE2-A011-012F3888FE8D}"/>
              </a:ext>
            </a:extLst>
          </p:cNvPr>
          <p:cNvSpPr txBox="1">
            <a:spLocks/>
          </p:cNvSpPr>
          <p:nvPr/>
        </p:nvSpPr>
        <p:spPr>
          <a:xfrm>
            <a:off x="476250" y="2862839"/>
            <a:ext cx="11239500" cy="17402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None/>
              <a:defRPr sz="24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None/>
              <a:defRPr sz="20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16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16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5100" b="1" dirty="0"/>
              <a:t>Sebastiaan Zeeff</a:t>
            </a:r>
          </a:p>
          <a:p>
            <a:pPr>
              <a:spcBef>
                <a:spcPts val="0"/>
              </a:spcBef>
            </a:pPr>
            <a:r>
              <a:rPr lang="en-GB" sz="3600" dirty="0" err="1"/>
              <a:t>PyCon</a:t>
            </a:r>
            <a:r>
              <a:rPr lang="en-GB" sz="3600" dirty="0"/>
              <a:t> US 2022</a:t>
            </a:r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FF88900F-9E69-4A4F-8A98-4191310B83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33847"/>
            <a:ext cx="12192000" cy="2307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9610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58A0B-80F2-4C8F-B5F9-642D64A6C0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Part I: From Source Code to Abstract Syntax Tree (AST)</a:t>
            </a:r>
            <a:endParaRPr lang="en-NL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5F7D6A3-7575-4349-9D73-6240A5AE43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Source code: https://github.com/SebastiaanZ/pypethon</a:t>
            </a:r>
            <a:endParaRPr lang="en-NL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003B3A-784D-4567-8776-90FE26A1F662}"/>
              </a:ext>
            </a:extLst>
          </p:cNvPr>
          <p:cNvSpPr txBox="1"/>
          <p:nvPr/>
        </p:nvSpPr>
        <p:spPr>
          <a:xfrm>
            <a:off x="336000" y="3247646"/>
            <a:ext cx="3557270" cy="829323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none" tIns="90000" bIns="90000" rtlCol="0" anchor="ctr">
            <a:noAutofit/>
          </a:bodyPr>
          <a:lstStyle/>
          <a:p>
            <a:pPr algn="ctr"/>
            <a:r>
              <a:rPr lang="en-GB" sz="3200" dirty="0">
                <a:solidFill>
                  <a:schemeClr val="bg1">
                    <a:lumMod val="9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10 |&gt; double</a:t>
            </a:r>
            <a:endParaRPr lang="en-NL" sz="3200" dirty="0">
              <a:solidFill>
                <a:schemeClr val="bg1">
                  <a:lumMod val="95000"/>
                </a:schemeClr>
              </a:solidFill>
              <a:latin typeface="Fira Code" panose="020B0809050000020004" pitchFamily="49" charset="0"/>
              <a:ea typeface="Fira Code" panose="020B0809050000020004" pitchFamily="49" charset="0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087F248-EA7C-4A91-9262-E85101429377}"/>
              </a:ext>
            </a:extLst>
          </p:cNvPr>
          <p:cNvCxnSpPr>
            <a:cxnSpLocks/>
          </p:cNvCxnSpPr>
          <p:nvPr/>
        </p:nvCxnSpPr>
        <p:spPr>
          <a:xfrm>
            <a:off x="4097519" y="3662307"/>
            <a:ext cx="1577418" cy="0"/>
          </a:xfrm>
          <a:prstGeom prst="straightConnector1">
            <a:avLst/>
          </a:prstGeom>
          <a:ln w="1270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B1C0739-A1F9-40CA-81BF-ED093844DC59}"/>
              </a:ext>
            </a:extLst>
          </p:cNvPr>
          <p:cNvGrpSpPr/>
          <p:nvPr/>
        </p:nvGrpSpPr>
        <p:grpSpPr>
          <a:xfrm>
            <a:off x="5832048" y="1234907"/>
            <a:ext cx="6010253" cy="4854801"/>
            <a:chOff x="6096000" y="1461155"/>
            <a:chExt cx="6010253" cy="4854801"/>
          </a:xfrm>
        </p:grpSpPr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20809033-CAE4-41E1-B870-964ED214BF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096000" y="1541128"/>
              <a:ext cx="6010253" cy="4694854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3915F0C-F8E3-4119-B0D0-CB87501BE552}"/>
                </a:ext>
              </a:extLst>
            </p:cNvPr>
            <p:cNvSpPr/>
            <p:nvPr/>
          </p:nvSpPr>
          <p:spPr>
            <a:xfrm>
              <a:off x="6096000" y="1461155"/>
              <a:ext cx="6010253" cy="485480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34474852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BAA86-7801-4F59-8BBB-60355F540B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Tokenization: from raw text to a stream of tokens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D9FFBD-029A-44EF-952E-4C1A37068B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Source code: https://github.com/SebastiaanZ/pypethon</a:t>
            </a:r>
            <a:endParaRPr lang="en-NL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F00085-F792-43E6-A5E3-9CC4D6B919C9}"/>
              </a:ext>
            </a:extLst>
          </p:cNvPr>
          <p:cNvSpPr txBox="1"/>
          <p:nvPr/>
        </p:nvSpPr>
        <p:spPr>
          <a:xfrm>
            <a:off x="1498634" y="2466975"/>
            <a:ext cx="9209971" cy="190416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none" lIns="252000" tIns="144000" rIns="144000" bIns="144000" rtlCol="0" anchor="ctr">
            <a:noAutofit/>
          </a:bodyPr>
          <a:lstStyle/>
          <a:p>
            <a:pPr algn="ctr"/>
            <a:r>
              <a:rPr lang="en-GB" sz="7200" spc="1440" dirty="0">
                <a:solidFill>
                  <a:schemeClr val="bg1">
                    <a:lumMod val="9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10 |&gt; double</a:t>
            </a:r>
            <a:endParaRPr lang="en-NL" sz="7200" spc="1440" dirty="0">
              <a:solidFill>
                <a:schemeClr val="bg1">
                  <a:lumMod val="95000"/>
                </a:schemeClr>
              </a:solidFill>
              <a:latin typeface="Fira Code" panose="020B0809050000020004" pitchFamily="49" charset="0"/>
              <a:ea typeface="Fira Code" panose="020B0809050000020004" pitchFamily="49" charset="0"/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7E2B0999-734B-4DBD-9D96-08FBED5E056E}"/>
              </a:ext>
            </a:extLst>
          </p:cNvPr>
          <p:cNvGrpSpPr/>
          <p:nvPr/>
        </p:nvGrpSpPr>
        <p:grpSpPr>
          <a:xfrm>
            <a:off x="1638391" y="2588841"/>
            <a:ext cx="8874034" cy="480868"/>
            <a:chOff x="1638391" y="2474541"/>
            <a:chExt cx="8874034" cy="480868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03FB8E4C-0931-49E0-AC46-6BA41CA9A4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38391" y="2548204"/>
              <a:ext cx="8874034" cy="15322"/>
            </a:xfrm>
            <a:prstGeom prst="line">
              <a:avLst/>
            </a:prstGeom>
            <a:ln w="177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1B0DE653-1265-42D3-AF29-C422AFDC28B5}"/>
                </a:ext>
              </a:extLst>
            </p:cNvPr>
            <p:cNvGrpSpPr/>
            <p:nvPr/>
          </p:nvGrpSpPr>
          <p:grpSpPr>
            <a:xfrm>
              <a:off x="1714591" y="2474541"/>
              <a:ext cx="8708763" cy="480868"/>
              <a:chOff x="1714591" y="2474541"/>
              <a:chExt cx="8708763" cy="480868"/>
            </a:xfrm>
          </p:grpSpPr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3455E06D-27A7-4EEF-A0CA-9CB58551227F}"/>
                  </a:ext>
                </a:extLst>
              </p:cNvPr>
              <p:cNvCxnSpPr/>
              <p:nvPr/>
            </p:nvCxnSpPr>
            <p:spPr>
              <a:xfrm>
                <a:off x="1714591" y="2474541"/>
                <a:ext cx="0" cy="480868"/>
              </a:xfrm>
              <a:prstGeom prst="line">
                <a:avLst/>
              </a:prstGeom>
              <a:ln w="1778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B6FC6273-18F9-41D5-9FE5-525A688C8AA5}"/>
                  </a:ext>
                </a:extLst>
              </p:cNvPr>
              <p:cNvCxnSpPr/>
              <p:nvPr/>
            </p:nvCxnSpPr>
            <p:spPr>
              <a:xfrm>
                <a:off x="2440321" y="2474541"/>
                <a:ext cx="0" cy="480868"/>
              </a:xfrm>
              <a:prstGeom prst="line">
                <a:avLst/>
              </a:prstGeom>
              <a:ln w="1778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7C9E1BDF-8EFE-461E-8393-1ACEF2E06692}"/>
                  </a:ext>
                </a:extLst>
              </p:cNvPr>
              <p:cNvCxnSpPr/>
              <p:nvPr/>
            </p:nvCxnSpPr>
            <p:spPr>
              <a:xfrm>
                <a:off x="3166051" y="2474541"/>
                <a:ext cx="0" cy="480868"/>
              </a:xfrm>
              <a:prstGeom prst="line">
                <a:avLst/>
              </a:prstGeom>
              <a:ln w="1778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9EB0FBB0-8EB7-450F-9FD1-CFF79A183E5E}"/>
                  </a:ext>
                </a:extLst>
              </p:cNvPr>
              <p:cNvCxnSpPr/>
              <p:nvPr/>
            </p:nvCxnSpPr>
            <p:spPr>
              <a:xfrm>
                <a:off x="3891781" y="2474541"/>
                <a:ext cx="0" cy="480868"/>
              </a:xfrm>
              <a:prstGeom prst="line">
                <a:avLst/>
              </a:prstGeom>
              <a:ln w="1778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D74C8AFC-0500-455D-8F73-BF44A9ADDE8E}"/>
                  </a:ext>
                </a:extLst>
              </p:cNvPr>
              <p:cNvCxnSpPr/>
              <p:nvPr/>
            </p:nvCxnSpPr>
            <p:spPr>
              <a:xfrm>
                <a:off x="4617511" y="2474541"/>
                <a:ext cx="0" cy="480868"/>
              </a:xfrm>
              <a:prstGeom prst="line">
                <a:avLst/>
              </a:prstGeom>
              <a:ln w="1778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E128EC99-7CC9-4036-A98F-03BD86637BB4}"/>
                  </a:ext>
                </a:extLst>
              </p:cNvPr>
              <p:cNvCxnSpPr/>
              <p:nvPr/>
            </p:nvCxnSpPr>
            <p:spPr>
              <a:xfrm>
                <a:off x="5343241" y="2474541"/>
                <a:ext cx="0" cy="480868"/>
              </a:xfrm>
              <a:prstGeom prst="line">
                <a:avLst/>
              </a:prstGeom>
              <a:ln w="1778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8251206D-25F2-4D3D-85C9-45908B2CA6D1}"/>
                  </a:ext>
                </a:extLst>
              </p:cNvPr>
              <p:cNvCxnSpPr/>
              <p:nvPr/>
            </p:nvCxnSpPr>
            <p:spPr>
              <a:xfrm>
                <a:off x="6068971" y="2474541"/>
                <a:ext cx="0" cy="480868"/>
              </a:xfrm>
              <a:prstGeom prst="line">
                <a:avLst/>
              </a:prstGeom>
              <a:ln w="1778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09A7E3AB-C8F0-4C50-A585-9AF7EBEA56BF}"/>
                  </a:ext>
                </a:extLst>
              </p:cNvPr>
              <p:cNvCxnSpPr/>
              <p:nvPr/>
            </p:nvCxnSpPr>
            <p:spPr>
              <a:xfrm>
                <a:off x="6794701" y="2474541"/>
                <a:ext cx="0" cy="480868"/>
              </a:xfrm>
              <a:prstGeom prst="line">
                <a:avLst/>
              </a:prstGeom>
              <a:ln w="1778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DE9A730B-73A6-4DFD-BE2C-0C28729A9102}"/>
                  </a:ext>
                </a:extLst>
              </p:cNvPr>
              <p:cNvCxnSpPr/>
              <p:nvPr/>
            </p:nvCxnSpPr>
            <p:spPr>
              <a:xfrm>
                <a:off x="7520431" y="2474541"/>
                <a:ext cx="0" cy="480868"/>
              </a:xfrm>
              <a:prstGeom prst="line">
                <a:avLst/>
              </a:prstGeom>
              <a:ln w="1778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4D512776-4473-4545-B5AC-70826D907A4B}"/>
                  </a:ext>
                </a:extLst>
              </p:cNvPr>
              <p:cNvCxnSpPr/>
              <p:nvPr/>
            </p:nvCxnSpPr>
            <p:spPr>
              <a:xfrm>
                <a:off x="8246161" y="2474541"/>
                <a:ext cx="0" cy="480868"/>
              </a:xfrm>
              <a:prstGeom prst="line">
                <a:avLst/>
              </a:prstGeom>
              <a:ln w="1778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B0B4A308-6EE1-4B24-A3CC-FBF9768E750B}"/>
                  </a:ext>
                </a:extLst>
              </p:cNvPr>
              <p:cNvCxnSpPr/>
              <p:nvPr/>
            </p:nvCxnSpPr>
            <p:spPr>
              <a:xfrm>
                <a:off x="8971891" y="2474541"/>
                <a:ext cx="0" cy="480868"/>
              </a:xfrm>
              <a:prstGeom prst="line">
                <a:avLst/>
              </a:prstGeom>
              <a:ln w="1778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B8D57AC9-3ADC-4766-A297-ACBEE2EF3944}"/>
                  </a:ext>
                </a:extLst>
              </p:cNvPr>
              <p:cNvCxnSpPr/>
              <p:nvPr/>
            </p:nvCxnSpPr>
            <p:spPr>
              <a:xfrm>
                <a:off x="9697621" y="2474541"/>
                <a:ext cx="0" cy="480868"/>
              </a:xfrm>
              <a:prstGeom prst="line">
                <a:avLst/>
              </a:prstGeom>
              <a:ln w="1778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1A067C60-69C8-4C65-AA9C-585E8E435030}"/>
                  </a:ext>
                </a:extLst>
              </p:cNvPr>
              <p:cNvCxnSpPr/>
              <p:nvPr/>
            </p:nvCxnSpPr>
            <p:spPr>
              <a:xfrm>
                <a:off x="10423354" y="2474541"/>
                <a:ext cx="0" cy="480868"/>
              </a:xfrm>
              <a:prstGeom prst="line">
                <a:avLst/>
              </a:prstGeom>
              <a:ln w="1778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50BF9072-6A2D-439D-A64E-84296576AA69}"/>
              </a:ext>
            </a:extLst>
          </p:cNvPr>
          <p:cNvGrpSpPr/>
          <p:nvPr/>
        </p:nvGrpSpPr>
        <p:grpSpPr>
          <a:xfrm>
            <a:off x="1638391" y="3737224"/>
            <a:ext cx="1611803" cy="480868"/>
            <a:chOff x="1638391" y="3651499"/>
            <a:chExt cx="1611803" cy="480868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E6579784-243D-41A9-9BA1-8EB43706A34D}"/>
                </a:ext>
              </a:extLst>
            </p:cNvPr>
            <p:cNvCxnSpPr>
              <a:cxnSpLocks/>
            </p:cNvCxnSpPr>
            <p:nvPr/>
          </p:nvCxnSpPr>
          <p:spPr>
            <a:xfrm>
              <a:off x="1638391" y="4044264"/>
              <a:ext cx="1611803" cy="0"/>
            </a:xfrm>
            <a:prstGeom prst="line">
              <a:avLst/>
            </a:prstGeom>
            <a:ln w="1778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303D2D31-80FD-4705-933B-4FBAAA039BC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14591" y="3651499"/>
              <a:ext cx="0" cy="480868"/>
            </a:xfrm>
            <a:prstGeom prst="line">
              <a:avLst/>
            </a:prstGeom>
            <a:ln w="1778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567DB128-13EB-4757-90D3-9D4C804AC6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6051" y="3651499"/>
              <a:ext cx="0" cy="480868"/>
            </a:xfrm>
            <a:prstGeom prst="line">
              <a:avLst/>
            </a:prstGeom>
            <a:ln w="1778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0EB17066-8F9C-424F-92CA-741C1A9E90EE}"/>
              </a:ext>
            </a:extLst>
          </p:cNvPr>
          <p:cNvGrpSpPr/>
          <p:nvPr/>
        </p:nvGrpSpPr>
        <p:grpSpPr>
          <a:xfrm>
            <a:off x="3802084" y="3737224"/>
            <a:ext cx="1627166" cy="480868"/>
            <a:chOff x="3802084" y="3651499"/>
            <a:chExt cx="1627166" cy="480868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01063AA9-6AA4-4DFE-B352-0825941BF0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91781" y="3651499"/>
              <a:ext cx="0" cy="480868"/>
            </a:xfrm>
            <a:prstGeom prst="line">
              <a:avLst/>
            </a:prstGeom>
            <a:ln w="1778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5A9BAA34-4688-4500-B483-65CD4D6EDA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43241" y="3651499"/>
              <a:ext cx="0" cy="480868"/>
            </a:xfrm>
            <a:prstGeom prst="line">
              <a:avLst/>
            </a:prstGeom>
            <a:ln w="1778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31725F7-72BF-4E10-AAAC-C424480D356B}"/>
                </a:ext>
              </a:extLst>
            </p:cNvPr>
            <p:cNvCxnSpPr>
              <a:cxnSpLocks/>
            </p:cNvCxnSpPr>
            <p:nvPr/>
          </p:nvCxnSpPr>
          <p:spPr>
            <a:xfrm>
              <a:off x="3802084" y="4041882"/>
              <a:ext cx="1627166" cy="3862"/>
            </a:xfrm>
            <a:prstGeom prst="line">
              <a:avLst/>
            </a:prstGeom>
            <a:ln w="1778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955322ED-41F4-4AB6-8C45-5B618B375259}"/>
              </a:ext>
            </a:extLst>
          </p:cNvPr>
          <p:cNvGrpSpPr/>
          <p:nvPr/>
        </p:nvGrpSpPr>
        <p:grpSpPr>
          <a:xfrm>
            <a:off x="5981140" y="3737224"/>
            <a:ext cx="4531285" cy="480868"/>
            <a:chOff x="5981140" y="3651499"/>
            <a:chExt cx="4531285" cy="480868"/>
          </a:xfrm>
        </p:grpSpPr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250552B5-1541-43CA-951A-C0A37799382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68971" y="3651499"/>
              <a:ext cx="0" cy="480868"/>
            </a:xfrm>
            <a:prstGeom prst="line">
              <a:avLst/>
            </a:prstGeom>
            <a:ln w="1778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19794B3B-B5BD-4EF8-8291-D15E5177539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23354" y="3651499"/>
              <a:ext cx="0" cy="480868"/>
            </a:xfrm>
            <a:prstGeom prst="line">
              <a:avLst/>
            </a:prstGeom>
            <a:ln w="1778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59558BC5-5512-40A9-833A-8785C4391635}"/>
                </a:ext>
              </a:extLst>
            </p:cNvPr>
            <p:cNvCxnSpPr>
              <a:cxnSpLocks/>
            </p:cNvCxnSpPr>
            <p:nvPr/>
          </p:nvCxnSpPr>
          <p:spPr>
            <a:xfrm>
              <a:off x="5981140" y="4044264"/>
              <a:ext cx="4531285" cy="0"/>
            </a:xfrm>
            <a:prstGeom prst="line">
              <a:avLst/>
            </a:prstGeom>
            <a:ln w="1778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C5500DA2-D7A2-4E73-BD03-604FEA80520D}"/>
              </a:ext>
            </a:extLst>
          </p:cNvPr>
          <p:cNvGrpSpPr/>
          <p:nvPr/>
        </p:nvGrpSpPr>
        <p:grpSpPr>
          <a:xfrm>
            <a:off x="1149111" y="4279948"/>
            <a:ext cx="1744388" cy="2085103"/>
            <a:chOff x="1149111" y="4279948"/>
            <a:chExt cx="1744388" cy="2085103"/>
          </a:xfrm>
        </p:grpSpPr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D0C98212-26E1-4EC4-886A-605C388BD29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21305" y="4279948"/>
              <a:ext cx="419016" cy="968961"/>
            </a:xfrm>
            <a:prstGeom prst="straightConnector1">
              <a:avLst/>
            </a:prstGeom>
            <a:ln w="1270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F054C744-AFC8-475A-8516-686A228DB0A7}"/>
                </a:ext>
              </a:extLst>
            </p:cNvPr>
            <p:cNvSpPr txBox="1"/>
            <p:nvPr/>
          </p:nvSpPr>
          <p:spPr>
            <a:xfrm>
              <a:off x="1149111" y="5287833"/>
              <a:ext cx="1744388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3200" b="1" dirty="0">
                  <a:solidFill>
                    <a:srgbClr val="002060"/>
                  </a:solidFill>
                </a:rPr>
                <a:t>NUMBER</a:t>
              </a:r>
            </a:p>
            <a:p>
              <a:pPr algn="ctr"/>
              <a:r>
                <a:rPr lang="en-GB" sz="3200" b="1" dirty="0">
                  <a:solidFill>
                    <a:srgbClr val="002060"/>
                  </a:solidFill>
                </a:rPr>
                <a:t>token</a:t>
              </a:r>
              <a:endParaRPr lang="en-NL" sz="3200" b="1" dirty="0">
                <a:solidFill>
                  <a:srgbClr val="002060"/>
                </a:solidFill>
              </a:endParaRP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1DDD5BE2-7AB5-4B24-8E21-A311A587BBFE}"/>
              </a:ext>
            </a:extLst>
          </p:cNvPr>
          <p:cNvGrpSpPr/>
          <p:nvPr/>
        </p:nvGrpSpPr>
        <p:grpSpPr>
          <a:xfrm>
            <a:off x="8314941" y="4279948"/>
            <a:ext cx="1263487" cy="2085103"/>
            <a:chOff x="7857740" y="4279948"/>
            <a:chExt cx="1263487" cy="2085103"/>
          </a:xfrm>
        </p:grpSpPr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A3BC98D9-4736-4C70-BE4D-E44BCADC25C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969718" y="4279948"/>
              <a:ext cx="419016" cy="968961"/>
            </a:xfrm>
            <a:prstGeom prst="straightConnector1">
              <a:avLst/>
            </a:prstGeom>
            <a:ln w="1270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6706BA4A-5263-4D76-A74A-946023E8D5EF}"/>
                </a:ext>
              </a:extLst>
            </p:cNvPr>
            <p:cNvSpPr txBox="1"/>
            <p:nvPr/>
          </p:nvSpPr>
          <p:spPr>
            <a:xfrm>
              <a:off x="7857740" y="5287833"/>
              <a:ext cx="1263487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3200" b="1" dirty="0">
                  <a:solidFill>
                    <a:srgbClr val="002060"/>
                  </a:solidFill>
                </a:rPr>
                <a:t>NAME</a:t>
              </a:r>
            </a:p>
            <a:p>
              <a:pPr algn="ctr"/>
              <a:r>
                <a:rPr lang="en-GB" sz="3200" b="1" dirty="0">
                  <a:solidFill>
                    <a:srgbClr val="002060"/>
                  </a:solidFill>
                </a:rPr>
                <a:t>token</a:t>
              </a:r>
              <a:endParaRPr lang="en-NL" sz="3200" b="1" dirty="0">
                <a:solidFill>
                  <a:srgbClr val="002060"/>
                </a:solidFill>
              </a:endParaRPr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BDB3AC4C-6500-4FF5-AD32-03322B318DF6}"/>
              </a:ext>
            </a:extLst>
          </p:cNvPr>
          <p:cNvGrpSpPr/>
          <p:nvPr/>
        </p:nvGrpSpPr>
        <p:grpSpPr>
          <a:xfrm>
            <a:off x="4539520" y="4279948"/>
            <a:ext cx="1156856" cy="2085103"/>
            <a:chOff x="4539520" y="4279948"/>
            <a:chExt cx="1156856" cy="2085103"/>
          </a:xfrm>
        </p:grpSpPr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FDD2A3E6-F8B9-43E2-AA08-DD93C38DD15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621932" y="4279948"/>
              <a:ext cx="419016" cy="968961"/>
            </a:xfrm>
            <a:prstGeom prst="straightConnector1">
              <a:avLst/>
            </a:prstGeom>
            <a:ln w="1270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193CE97D-6A1F-49F5-8C60-7822E6295296}"/>
                </a:ext>
              </a:extLst>
            </p:cNvPr>
            <p:cNvSpPr txBox="1"/>
            <p:nvPr/>
          </p:nvSpPr>
          <p:spPr>
            <a:xfrm>
              <a:off x="4539520" y="5287833"/>
              <a:ext cx="1156856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3200" b="1" dirty="0">
                  <a:solidFill>
                    <a:srgbClr val="002060"/>
                  </a:solidFill>
                </a:rPr>
                <a:t>???</a:t>
              </a:r>
            </a:p>
            <a:p>
              <a:pPr algn="ctr"/>
              <a:r>
                <a:rPr lang="en-GB" sz="3200" b="1" dirty="0">
                  <a:solidFill>
                    <a:srgbClr val="002060"/>
                  </a:solidFill>
                </a:rPr>
                <a:t>token</a:t>
              </a:r>
              <a:endParaRPr lang="en-NL" sz="3200" b="1" dirty="0">
                <a:solidFill>
                  <a:srgbClr val="00206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98503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F83A078-042F-4E6F-A06A-50EBB03AB3DC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36000" y="1648461"/>
            <a:ext cx="11520000" cy="2875914"/>
          </a:xfrm>
          <a:solidFill>
            <a:schemeClr val="tx1">
              <a:lumMod val="95000"/>
              <a:lumOff val="5000"/>
            </a:schemeClr>
          </a:solidFill>
        </p:spPr>
        <p:txBody>
          <a:bodyPr>
            <a:normAutofit/>
          </a:bodyPr>
          <a:lstStyle/>
          <a:p>
            <a:r>
              <a:rPr lang="nl-NL" sz="2400" dirty="0">
                <a:solidFill>
                  <a:schemeClr val="bg1">
                    <a:lumMod val="65000"/>
                  </a:schemeClr>
                </a:solidFill>
              </a:rPr>
              <a:t># (...)</a:t>
            </a:r>
          </a:p>
          <a:p>
            <a:r>
              <a:rPr lang="nl-NL" sz="2400" dirty="0"/>
              <a:t>ATEQUAL                 '@='</a:t>
            </a:r>
          </a:p>
          <a:p>
            <a:r>
              <a:rPr lang="nl-NL" sz="2400" dirty="0"/>
              <a:t>RARROW                  '-&gt;'</a:t>
            </a:r>
          </a:p>
          <a:p>
            <a:r>
              <a:rPr lang="nl-NL" sz="2400" dirty="0"/>
              <a:t>ELLIPSIS                '...'</a:t>
            </a:r>
          </a:p>
          <a:p>
            <a:r>
              <a:rPr lang="nl-NL" sz="2400" dirty="0"/>
              <a:t>COLONEQUAL              ':='</a:t>
            </a:r>
          </a:p>
          <a:p>
            <a:r>
              <a:rPr lang="nl-NL" sz="2400" dirty="0"/>
              <a:t>VBARGREATER             '|&gt;'</a:t>
            </a:r>
            <a:endParaRPr lang="en-NL" sz="2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CF12F0-F54B-4A98-B3B0-0CD0F191E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Source code: https://github.com/SebastiaanZ/pypethon</a:t>
            </a:r>
            <a:endParaRPr lang="en-NL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DE34AB8-208E-4F3E-A0DC-E7C9E0956C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000" y="977455"/>
            <a:ext cx="11520000" cy="579600"/>
          </a:xfrm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File: </a:t>
            </a:r>
            <a:r>
              <a:rPr lang="en-GB" dirty="0"/>
              <a:t>Grammar/Tokens</a:t>
            </a:r>
            <a:endParaRPr lang="en-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95BC3B-B1E9-4F40-BC6B-DF67A80852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Tokenization: Add a token for the operator</a:t>
            </a:r>
            <a:endParaRPr lang="en-NL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AEE5F6A-11C8-4B34-9118-68C277DA8DA5}"/>
              </a:ext>
            </a:extLst>
          </p:cNvPr>
          <p:cNvGrpSpPr/>
          <p:nvPr/>
        </p:nvGrpSpPr>
        <p:grpSpPr>
          <a:xfrm>
            <a:off x="259799" y="4718687"/>
            <a:ext cx="11596200" cy="1569716"/>
            <a:chOff x="259799" y="4804412"/>
            <a:chExt cx="11596200" cy="1569716"/>
          </a:xfrm>
        </p:grpSpPr>
        <p:sp>
          <p:nvSpPr>
            <p:cNvPr id="9" name="Content Placeholder 5">
              <a:extLst>
                <a:ext uri="{FF2B5EF4-FFF2-40B4-BE49-F238E27FC236}">
                  <a16:creationId xmlns:a16="http://schemas.microsoft.com/office/drawing/2014/main" id="{96B11108-B918-44FF-8C1B-3B1DE056A376}"/>
                </a:ext>
              </a:extLst>
            </p:cNvPr>
            <p:cNvSpPr txBox="1">
              <a:spLocks/>
            </p:cNvSpPr>
            <p:nvPr/>
          </p:nvSpPr>
          <p:spPr>
            <a:xfrm>
              <a:off x="2057400" y="4804412"/>
              <a:ext cx="9798599" cy="652778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</p:spPr>
          <p:txBody>
            <a:bodyPr vert="horz" lIns="91440" tIns="90000" rIns="91440" bIns="90000" rtlCol="0">
              <a:normAutofit/>
            </a:bodyPr>
            <a:lstStyle>
              <a:lvl1pPr marL="0" indent="0" algn="l" defTabSz="914400" rtl="0" eaLnBrk="1" latinLnBrk="0" hangingPunct="1">
                <a:lnSpc>
                  <a:spcPct val="12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bg2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100000"/>
                </a:lnSpc>
                <a:spcBef>
                  <a:spcPts val="800"/>
                </a:spcBef>
                <a:buFont typeface="Arial" panose="020B0604020202020204" pitchFamily="34" charset="0"/>
                <a:buNone/>
                <a:defRPr sz="2400" kern="1200">
                  <a:solidFill>
                    <a:srgbClr val="002060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100000"/>
                </a:lnSpc>
                <a:spcBef>
                  <a:spcPts val="400"/>
                </a:spcBef>
                <a:buFont typeface="Arial" panose="020B0604020202020204" pitchFamily="34" charset="0"/>
                <a:buNone/>
                <a:defRPr sz="2000" kern="1200">
                  <a:solidFill>
                    <a:srgbClr val="002060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100000"/>
                </a:lnSpc>
                <a:spcBef>
                  <a:spcPts val="400"/>
                </a:spcBef>
                <a:buFont typeface="Arial" panose="020B0604020202020204" pitchFamily="34" charset="0"/>
                <a:buNone/>
                <a:defRPr sz="1800" kern="1200">
                  <a:solidFill>
                    <a:srgbClr val="002060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100000"/>
                </a:lnSpc>
                <a:spcBef>
                  <a:spcPts val="400"/>
                </a:spcBef>
                <a:buFont typeface="Arial" panose="020B0604020202020204" pitchFamily="34" charset="0"/>
                <a:buNone/>
                <a:defRPr sz="1800" kern="1200">
                  <a:solidFill>
                    <a:srgbClr val="002060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2400" dirty="0">
                  <a:solidFill>
                    <a:srgbClr val="92D050"/>
                  </a:solidFill>
                </a:rPr>
                <a:t>$ </a:t>
              </a:r>
              <a:r>
                <a:rPr lang="en-GB" sz="2400" dirty="0"/>
                <a:t>make regen-token</a:t>
              </a:r>
              <a:endParaRPr lang="en-NL" sz="2400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280F4C2-7754-40F4-BC78-C22A5C90792E}"/>
                </a:ext>
              </a:extLst>
            </p:cNvPr>
            <p:cNvSpPr txBox="1"/>
            <p:nvPr/>
          </p:nvSpPr>
          <p:spPr>
            <a:xfrm>
              <a:off x="259799" y="4881254"/>
              <a:ext cx="177163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800" b="1" dirty="0">
                  <a:solidFill>
                    <a:srgbClr val="002060"/>
                  </a:solidFill>
                </a:rPr>
                <a:t>Linux/Mac</a:t>
              </a:r>
              <a:endParaRPr lang="en-NL" sz="2800" b="1" dirty="0">
                <a:solidFill>
                  <a:srgbClr val="002060"/>
                </a:solidFill>
              </a:endParaRPr>
            </a:p>
          </p:txBody>
        </p:sp>
        <p:sp>
          <p:nvSpPr>
            <p:cNvPr id="11" name="Content Placeholder 5">
              <a:extLst>
                <a:ext uri="{FF2B5EF4-FFF2-40B4-BE49-F238E27FC236}">
                  <a16:creationId xmlns:a16="http://schemas.microsoft.com/office/drawing/2014/main" id="{786F80F6-17EE-4106-B95A-967663FA9EC3}"/>
                </a:ext>
              </a:extLst>
            </p:cNvPr>
            <p:cNvSpPr txBox="1">
              <a:spLocks/>
            </p:cNvSpPr>
            <p:nvPr/>
          </p:nvSpPr>
          <p:spPr>
            <a:xfrm>
              <a:off x="2057400" y="5721350"/>
              <a:ext cx="9798599" cy="652778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</p:spPr>
          <p:txBody>
            <a:bodyPr vert="horz" lIns="91440" tIns="90000" rIns="91440" bIns="90000" rtlCol="0">
              <a:normAutofit/>
            </a:bodyPr>
            <a:lstStyle>
              <a:lvl1pPr marL="0" indent="0" algn="l" defTabSz="914400" rtl="0" eaLnBrk="1" latinLnBrk="0" hangingPunct="1">
                <a:lnSpc>
                  <a:spcPct val="12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bg2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100000"/>
                </a:lnSpc>
                <a:spcBef>
                  <a:spcPts val="800"/>
                </a:spcBef>
                <a:buFont typeface="Arial" panose="020B0604020202020204" pitchFamily="34" charset="0"/>
                <a:buNone/>
                <a:defRPr sz="2400" kern="1200">
                  <a:solidFill>
                    <a:srgbClr val="002060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100000"/>
                </a:lnSpc>
                <a:spcBef>
                  <a:spcPts val="400"/>
                </a:spcBef>
                <a:buFont typeface="Arial" panose="020B0604020202020204" pitchFamily="34" charset="0"/>
                <a:buNone/>
                <a:defRPr sz="2000" kern="1200">
                  <a:solidFill>
                    <a:srgbClr val="002060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100000"/>
                </a:lnSpc>
                <a:spcBef>
                  <a:spcPts val="400"/>
                </a:spcBef>
                <a:buFont typeface="Arial" panose="020B0604020202020204" pitchFamily="34" charset="0"/>
                <a:buNone/>
                <a:defRPr sz="1800" kern="1200">
                  <a:solidFill>
                    <a:srgbClr val="002060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100000"/>
                </a:lnSpc>
                <a:spcBef>
                  <a:spcPts val="400"/>
                </a:spcBef>
                <a:buFont typeface="Arial" panose="020B0604020202020204" pitchFamily="34" charset="0"/>
                <a:buNone/>
                <a:defRPr sz="1800" kern="1200">
                  <a:solidFill>
                    <a:srgbClr val="002060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2400" dirty="0">
                  <a:solidFill>
                    <a:srgbClr val="92D050"/>
                  </a:solidFill>
                </a:rPr>
                <a:t>&gt; </a:t>
              </a:r>
              <a:r>
                <a:rPr lang="en-GB" sz="2400" dirty="0" err="1"/>
                <a:t>PCBuild</a:t>
              </a:r>
              <a:r>
                <a:rPr lang="en-GB" sz="2400" dirty="0"/>
                <a:t>\build.bat --regen</a:t>
              </a:r>
              <a:endParaRPr lang="en-NL" sz="2400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E2F39C7-EE4F-4AC2-B451-F85D840F2FF4}"/>
                </a:ext>
              </a:extLst>
            </p:cNvPr>
            <p:cNvSpPr txBox="1"/>
            <p:nvPr/>
          </p:nvSpPr>
          <p:spPr>
            <a:xfrm>
              <a:off x="259799" y="5786129"/>
              <a:ext cx="158267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800" b="1" dirty="0">
                  <a:solidFill>
                    <a:srgbClr val="002060"/>
                  </a:solidFill>
                </a:rPr>
                <a:t>Windows</a:t>
              </a:r>
              <a:endParaRPr lang="en-NL" sz="2800" b="1" dirty="0">
                <a:solidFill>
                  <a:srgbClr val="002060"/>
                </a:solidFill>
              </a:endParaRPr>
            </a:p>
          </p:txBody>
        </p:sp>
      </p:grp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F740715C-7529-4BBA-BB40-A624B532DE08}"/>
              </a:ext>
            </a:extLst>
          </p:cNvPr>
          <p:cNvSpPr txBox="1">
            <a:spLocks/>
          </p:cNvSpPr>
          <p:nvPr/>
        </p:nvSpPr>
        <p:spPr>
          <a:xfrm>
            <a:off x="429170" y="3936369"/>
            <a:ext cx="9798599" cy="503553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vert="horz" lIns="91440" tIns="90000" rIns="91440" bIns="90000" rtlCol="0">
            <a:normAutofit fontScale="85000" lnSpcReduction="2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chemeClr val="bg2"/>
                </a:solidFill>
                <a:latin typeface="Fira Code" panose="020B0809050000020004" pitchFamily="49" charset="0"/>
                <a:ea typeface="Fira Code" panose="020B0809050000020004" pitchFamily="49" charset="0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None/>
              <a:defRPr sz="2400" kern="1200">
                <a:solidFill>
                  <a:srgbClr val="002060"/>
                </a:solidFill>
                <a:latin typeface="Fira Code" panose="020B0809050000020004" pitchFamily="49" charset="0"/>
                <a:ea typeface="Fira Code" panose="020B0809050000020004" pitchFamily="49" charset="0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2000" kern="1200">
                <a:solidFill>
                  <a:srgbClr val="002060"/>
                </a:solidFill>
                <a:latin typeface="Fira Code" panose="020B0809050000020004" pitchFamily="49" charset="0"/>
                <a:ea typeface="Fira Code" panose="020B0809050000020004" pitchFamily="49" charset="0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1800" kern="1200">
                <a:solidFill>
                  <a:srgbClr val="002060"/>
                </a:solidFill>
                <a:latin typeface="Fira Code" panose="020B0809050000020004" pitchFamily="49" charset="0"/>
                <a:ea typeface="Fira Code" panose="020B0809050000020004" pitchFamily="49" charset="0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1800" kern="1200">
                <a:solidFill>
                  <a:srgbClr val="002060"/>
                </a:solidFill>
                <a:latin typeface="Fira Code" panose="020B0809050000020004" pitchFamily="49" charset="0"/>
                <a:ea typeface="Fira Code" panose="020B0809050000020004" pitchFamily="49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NL" sz="2400" dirty="0"/>
          </a:p>
        </p:txBody>
      </p:sp>
    </p:spTree>
    <p:extLst>
      <p:ext uri="{BB962C8B-B14F-4D97-AF65-F5344CB8AC3E}">
        <p14:creationId xmlns:p14="http://schemas.microsoft.com/office/powerpoint/2010/main" val="1850190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2707C2-4875-484D-B58C-06C5E6086D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Part 1: Progress</a:t>
            </a:r>
            <a:endParaRPr lang="en-NL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65F7FA8-33DD-4ACD-9722-4BC632F21E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517965" y="750229"/>
            <a:ext cx="9156072" cy="3644208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C3F0ED-70A8-4431-8E1D-A8DC61EBDC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Source code: https://github.com/SebastiaanZ/pypethon</a:t>
            </a:r>
            <a:endParaRPr lang="en-NL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944EE2-2F8C-41DE-ACBE-FA3311EA30AB}"/>
              </a:ext>
            </a:extLst>
          </p:cNvPr>
          <p:cNvSpPr txBox="1"/>
          <p:nvPr/>
        </p:nvSpPr>
        <p:spPr>
          <a:xfrm>
            <a:off x="2109457" y="4452240"/>
            <a:ext cx="7973088" cy="18774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GB" sz="32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ea typeface="+mn-ea"/>
                <a:cs typeface="+mn-cs"/>
              </a:rPr>
              <a:t>To do in part 1: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32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ea typeface="+mn-ea"/>
                <a:cs typeface="+mn-cs"/>
              </a:rPr>
              <a:t>Add support</a:t>
            </a:r>
            <a:r>
              <a:rPr kumimoji="0" lang="en-GB" sz="3200" b="0" i="0" u="none" strike="noStrike" kern="1200" cap="none" spc="0" normalizeH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ea typeface="+mn-ea"/>
                <a:cs typeface="+mn-cs"/>
              </a:rPr>
              <a:t> for the operator in the grammar</a:t>
            </a: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32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ea typeface="+mn-ea"/>
                <a:cs typeface="+mn-cs"/>
              </a:rPr>
              <a:t>Add support for the operator</a:t>
            </a:r>
            <a:r>
              <a:rPr kumimoji="0" lang="en-GB" sz="3200" b="0" i="0" u="none" strike="noStrike" kern="1200" cap="none" spc="0" normalizeH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ea typeface="+mn-ea"/>
                <a:cs typeface="+mn-cs"/>
              </a:rPr>
              <a:t> in the AST</a:t>
            </a: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41324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99FA90-B6F8-46A5-B78A-DF35386E3E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Source code: https://github.com/SebastiaanZ/pypethon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28BF01-75D0-4E14-8E88-508B96DB56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98" y="1282700"/>
            <a:ext cx="11520000" cy="3603625"/>
          </a:xfrm>
        </p:spPr>
        <p:txBody>
          <a:bodyPr>
            <a:normAutofit/>
          </a:bodyPr>
          <a:lstStyle/>
          <a:p>
            <a:pPr>
              <a:spcBef>
                <a:spcPts val="4800"/>
              </a:spcBef>
            </a:pPr>
            <a:r>
              <a:rPr lang="en-GB" sz="2800" dirty="0"/>
              <a:t>We need to add a </a:t>
            </a:r>
            <a:r>
              <a:rPr lang="en-GB" sz="2800" b="1" dirty="0"/>
              <a:t>grammar rule </a:t>
            </a:r>
            <a:r>
              <a:rPr lang="en-GB" sz="2800" dirty="0"/>
              <a:t>for the pipe operator </a:t>
            </a:r>
          </a:p>
          <a:p>
            <a:pPr>
              <a:spcBef>
                <a:spcPts val="2400"/>
              </a:spcBef>
            </a:pPr>
            <a:r>
              <a:rPr lang="en-GB" sz="2800" dirty="0"/>
              <a:t>For that, we'll need to use </a:t>
            </a:r>
            <a:r>
              <a:rPr lang="en-GB" sz="2800" b="1" dirty="0"/>
              <a:t>Parsing Expression Grammar (PEG) </a:t>
            </a:r>
            <a:r>
              <a:rPr lang="en-GB" sz="2800" dirty="0"/>
              <a:t>syntax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62F7ED-A36B-4B6B-B5BA-015EA7A9A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Python's Grammar &amp; the PEG Parser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5854423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99FA90-B6F8-46A5-B78A-DF35386E3E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Source code: https://github.com/SebastiaanZ/pypethon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28BF01-75D0-4E14-8E88-508B96DB56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000" y="1282700"/>
            <a:ext cx="11520000" cy="3603625"/>
          </a:xfrm>
        </p:spPr>
        <p:txBody>
          <a:bodyPr>
            <a:normAutofit/>
          </a:bodyPr>
          <a:lstStyle/>
          <a:p>
            <a:pPr>
              <a:spcBef>
                <a:spcPts val="4800"/>
              </a:spcBef>
            </a:pPr>
            <a:r>
              <a:rPr lang="en-GB" sz="2800" dirty="0"/>
              <a:t>We need to add a </a:t>
            </a:r>
            <a:r>
              <a:rPr lang="en-GB" sz="2800" b="1" dirty="0"/>
              <a:t>grammar rule </a:t>
            </a:r>
            <a:r>
              <a:rPr lang="en-GB" sz="2800" dirty="0"/>
              <a:t>for the pipe operator </a:t>
            </a:r>
          </a:p>
          <a:p>
            <a:pPr>
              <a:spcBef>
                <a:spcPts val="2400"/>
              </a:spcBef>
            </a:pPr>
            <a:r>
              <a:rPr lang="en-GB" sz="2800" dirty="0"/>
              <a:t>For that, we'll need to use </a:t>
            </a:r>
            <a:r>
              <a:rPr lang="en-GB" sz="2800" b="1" dirty="0"/>
              <a:t>Parsing Expression Grammar (PEG) </a:t>
            </a:r>
            <a:r>
              <a:rPr lang="en-GB" sz="2800" dirty="0"/>
              <a:t>syntax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62F7ED-A36B-4B6B-B5BA-015EA7A9A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Python's Grammar &amp; the PEG Parser</a:t>
            </a:r>
            <a:endParaRPr lang="en-NL" dirty="0"/>
          </a:p>
        </p:txBody>
      </p:sp>
      <p:sp>
        <p:nvSpPr>
          <p:cNvPr id="34" name="Content Placeholder 5">
            <a:extLst>
              <a:ext uri="{FF2B5EF4-FFF2-40B4-BE49-F238E27FC236}">
                <a16:creationId xmlns:a16="http://schemas.microsoft.com/office/drawing/2014/main" id="{CF46BCEE-06F6-400F-9203-F72179141ADB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688425" y="2899411"/>
            <a:ext cx="5017050" cy="3168014"/>
          </a:xfrm>
          <a:solidFill>
            <a:schemeClr val="tx1">
              <a:lumMod val="95000"/>
              <a:lumOff val="5000"/>
            </a:schemeClr>
          </a:solidFill>
        </p:spPr>
        <p:txBody>
          <a:bodyPr>
            <a:normAutofit lnSpcReduction="10000"/>
          </a:bodyPr>
          <a:lstStyle/>
          <a:p>
            <a:r>
              <a:rPr lang="nl-NL" sz="2800" dirty="0" err="1">
                <a:solidFill>
                  <a:schemeClr val="bg1">
                    <a:lumMod val="95000"/>
                  </a:schemeClr>
                </a:solidFill>
              </a:rPr>
              <a:t>sum</a:t>
            </a:r>
            <a:r>
              <a:rPr lang="nl-NL" sz="2800" dirty="0">
                <a:solidFill>
                  <a:schemeClr val="bg1">
                    <a:lumMod val="95000"/>
                  </a:schemeClr>
                </a:solidFill>
              </a:rPr>
              <a:t>:</a:t>
            </a:r>
          </a:p>
          <a:p>
            <a:r>
              <a:rPr lang="nl-NL" sz="2800" dirty="0">
                <a:solidFill>
                  <a:schemeClr val="bg1">
                    <a:lumMod val="95000"/>
                  </a:schemeClr>
                </a:solidFill>
              </a:rPr>
              <a:t>    | </a:t>
            </a:r>
            <a:r>
              <a:rPr lang="nl-NL" sz="2800" dirty="0" err="1">
                <a:solidFill>
                  <a:schemeClr val="bg1">
                    <a:lumMod val="95000"/>
                  </a:schemeClr>
                </a:solidFill>
              </a:rPr>
              <a:t>atom</a:t>
            </a:r>
            <a:r>
              <a:rPr lang="nl-NL" sz="2800" dirty="0">
                <a:solidFill>
                  <a:schemeClr val="bg1">
                    <a:lumMod val="95000"/>
                  </a:schemeClr>
                </a:solidFill>
              </a:rPr>
              <a:t> '+' </a:t>
            </a:r>
            <a:r>
              <a:rPr lang="nl-NL" sz="2800" dirty="0" err="1">
                <a:solidFill>
                  <a:schemeClr val="bg1">
                    <a:lumMod val="95000"/>
                  </a:schemeClr>
                </a:solidFill>
              </a:rPr>
              <a:t>atom</a:t>
            </a:r>
            <a:endParaRPr lang="nl-NL" sz="28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nl-NL" sz="2800" dirty="0">
                <a:solidFill>
                  <a:schemeClr val="bg1">
                    <a:lumMod val="95000"/>
                  </a:schemeClr>
                </a:solidFill>
              </a:rPr>
              <a:t>    | </a:t>
            </a:r>
            <a:r>
              <a:rPr lang="nl-NL" sz="2800" dirty="0" err="1">
                <a:solidFill>
                  <a:schemeClr val="bg1">
                    <a:lumMod val="95000"/>
                  </a:schemeClr>
                </a:solidFill>
              </a:rPr>
              <a:t>atom</a:t>
            </a:r>
            <a:endParaRPr lang="nl-NL" sz="2800" dirty="0">
              <a:solidFill>
                <a:schemeClr val="bg1">
                  <a:lumMod val="95000"/>
                </a:schemeClr>
              </a:solidFill>
            </a:endParaRPr>
          </a:p>
          <a:p>
            <a:endParaRPr lang="nl-NL" sz="28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nl-NL" sz="2800" dirty="0" err="1">
                <a:solidFill>
                  <a:schemeClr val="bg1">
                    <a:lumMod val="95000"/>
                  </a:schemeClr>
                </a:solidFill>
              </a:rPr>
              <a:t>atom</a:t>
            </a:r>
            <a:r>
              <a:rPr lang="nl-NL" sz="2800" dirty="0">
                <a:solidFill>
                  <a:schemeClr val="bg1">
                    <a:lumMod val="95000"/>
                  </a:schemeClr>
                </a:solidFill>
              </a:rPr>
              <a:t>:</a:t>
            </a:r>
          </a:p>
          <a:p>
            <a:r>
              <a:rPr lang="nl-NL" sz="2800" dirty="0">
                <a:solidFill>
                  <a:schemeClr val="bg1">
                    <a:lumMod val="95000"/>
                  </a:schemeClr>
                </a:solidFill>
              </a:rPr>
              <a:t>    | NUMBER</a:t>
            </a:r>
            <a:endParaRPr lang="en-NL" sz="28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8" name="Content Placeholder 5">
            <a:extLst>
              <a:ext uri="{FF2B5EF4-FFF2-40B4-BE49-F238E27FC236}">
                <a16:creationId xmlns:a16="http://schemas.microsoft.com/office/drawing/2014/main" id="{1924BE7F-B653-41B5-A239-E796D3B77EC9}"/>
              </a:ext>
            </a:extLst>
          </p:cNvPr>
          <p:cNvSpPr txBox="1">
            <a:spLocks/>
          </p:cNvSpPr>
          <p:nvPr/>
        </p:nvSpPr>
        <p:spPr>
          <a:xfrm>
            <a:off x="6486525" y="2899411"/>
            <a:ext cx="5017050" cy="3168014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vert="horz" lIns="91440" tIns="90000" rIns="91440" bIns="9000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chemeClr val="bg2"/>
                </a:solidFill>
                <a:latin typeface="Fira Code" panose="020B0809050000020004" pitchFamily="49" charset="0"/>
                <a:ea typeface="Fira Code" panose="020B0809050000020004" pitchFamily="49" charset="0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None/>
              <a:defRPr sz="2400" kern="1200">
                <a:solidFill>
                  <a:srgbClr val="002060"/>
                </a:solidFill>
                <a:latin typeface="Fira Code" panose="020B0809050000020004" pitchFamily="49" charset="0"/>
                <a:ea typeface="Fira Code" panose="020B0809050000020004" pitchFamily="49" charset="0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2000" kern="1200">
                <a:solidFill>
                  <a:srgbClr val="002060"/>
                </a:solidFill>
                <a:latin typeface="Fira Code" panose="020B0809050000020004" pitchFamily="49" charset="0"/>
                <a:ea typeface="Fira Code" panose="020B0809050000020004" pitchFamily="49" charset="0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1800" kern="1200">
                <a:solidFill>
                  <a:srgbClr val="002060"/>
                </a:solidFill>
                <a:latin typeface="Fira Code" panose="020B0809050000020004" pitchFamily="49" charset="0"/>
                <a:ea typeface="Fira Code" panose="020B0809050000020004" pitchFamily="49" charset="0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1800" kern="1200">
                <a:solidFill>
                  <a:srgbClr val="002060"/>
                </a:solidFill>
                <a:latin typeface="Fira Code" panose="020B0809050000020004" pitchFamily="49" charset="0"/>
                <a:ea typeface="Fira Code" panose="020B0809050000020004" pitchFamily="49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NL" sz="28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80418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99FA90-B6F8-46A5-B78A-DF35386E3E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Source code: https://github.com/SebastiaanZ/pypethon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28BF01-75D0-4E14-8E88-508B96DB56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98" y="1282700"/>
            <a:ext cx="11520000" cy="3603625"/>
          </a:xfrm>
        </p:spPr>
        <p:txBody>
          <a:bodyPr>
            <a:normAutofit/>
          </a:bodyPr>
          <a:lstStyle/>
          <a:p>
            <a:pPr>
              <a:spcBef>
                <a:spcPts val="4800"/>
              </a:spcBef>
            </a:pPr>
            <a:r>
              <a:rPr lang="en-GB" sz="2800" dirty="0"/>
              <a:t>We need to add a </a:t>
            </a:r>
            <a:r>
              <a:rPr lang="en-GB" sz="2800" b="1" dirty="0"/>
              <a:t>grammar rule </a:t>
            </a:r>
            <a:r>
              <a:rPr lang="en-GB" sz="2800" dirty="0"/>
              <a:t>for the pipe operator </a:t>
            </a:r>
          </a:p>
          <a:p>
            <a:pPr>
              <a:spcBef>
                <a:spcPts val="2400"/>
              </a:spcBef>
            </a:pPr>
            <a:r>
              <a:rPr lang="en-GB" sz="2800" dirty="0"/>
              <a:t>For that, we'll need to use </a:t>
            </a:r>
            <a:r>
              <a:rPr lang="en-GB" sz="2800" b="1" dirty="0"/>
              <a:t>Parsing Expression Grammar (PEG) </a:t>
            </a:r>
            <a:r>
              <a:rPr lang="en-GB" sz="2800" dirty="0"/>
              <a:t>syntax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62F7ED-A36B-4B6B-B5BA-015EA7A9A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Python's Grammar &amp; the PEG Parser</a:t>
            </a:r>
            <a:endParaRPr lang="en-NL" dirty="0"/>
          </a:p>
        </p:txBody>
      </p:sp>
      <p:sp>
        <p:nvSpPr>
          <p:cNvPr id="34" name="Content Placeholder 5">
            <a:extLst>
              <a:ext uri="{FF2B5EF4-FFF2-40B4-BE49-F238E27FC236}">
                <a16:creationId xmlns:a16="http://schemas.microsoft.com/office/drawing/2014/main" id="{CF46BCEE-06F6-400F-9203-F72179141ADB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688425" y="2899411"/>
            <a:ext cx="5017050" cy="3168014"/>
          </a:xfrm>
          <a:solidFill>
            <a:schemeClr val="tx1">
              <a:lumMod val="95000"/>
              <a:lumOff val="5000"/>
            </a:schemeClr>
          </a:solidFill>
        </p:spPr>
        <p:txBody>
          <a:bodyPr>
            <a:normAutofit lnSpcReduction="10000"/>
          </a:bodyPr>
          <a:lstStyle/>
          <a:p>
            <a:r>
              <a:rPr lang="nl-NL" sz="2800" dirty="0" err="1">
                <a:solidFill>
                  <a:srgbClr val="00B0F0"/>
                </a:solidFill>
              </a:rPr>
              <a:t>sum</a:t>
            </a:r>
            <a:r>
              <a:rPr lang="nl-NL" sz="2800" dirty="0"/>
              <a:t>:</a:t>
            </a:r>
          </a:p>
          <a:p>
            <a:r>
              <a:rPr lang="nl-NL" sz="2800" dirty="0"/>
              <a:t>    | </a:t>
            </a:r>
            <a:r>
              <a:rPr lang="nl-NL" sz="2800" dirty="0" err="1">
                <a:solidFill>
                  <a:srgbClr val="FF0000"/>
                </a:solidFill>
              </a:rPr>
              <a:t>atom</a:t>
            </a:r>
            <a:r>
              <a:rPr lang="nl-NL" sz="2800" dirty="0"/>
              <a:t> '+' </a:t>
            </a:r>
            <a:r>
              <a:rPr lang="nl-NL" sz="2800" dirty="0" err="1">
                <a:solidFill>
                  <a:srgbClr val="FF0000"/>
                </a:solidFill>
              </a:rPr>
              <a:t>atom</a:t>
            </a:r>
            <a:endParaRPr lang="nl-NL" sz="2800" dirty="0">
              <a:solidFill>
                <a:srgbClr val="FF0000"/>
              </a:solidFill>
            </a:endParaRPr>
          </a:p>
          <a:p>
            <a:r>
              <a:rPr lang="nl-NL" sz="2800" dirty="0"/>
              <a:t>    | </a:t>
            </a:r>
            <a:r>
              <a:rPr lang="nl-NL" sz="2800" dirty="0" err="1">
                <a:solidFill>
                  <a:srgbClr val="FF0000"/>
                </a:solidFill>
              </a:rPr>
              <a:t>atom</a:t>
            </a:r>
            <a:endParaRPr lang="nl-NL" sz="2800" dirty="0">
              <a:solidFill>
                <a:srgbClr val="FF0000"/>
              </a:solidFill>
            </a:endParaRPr>
          </a:p>
          <a:p>
            <a:endParaRPr lang="nl-NL" sz="2800" dirty="0"/>
          </a:p>
          <a:p>
            <a:r>
              <a:rPr lang="nl-NL" sz="2800" dirty="0" err="1">
                <a:solidFill>
                  <a:srgbClr val="FF0000"/>
                </a:solidFill>
              </a:rPr>
              <a:t>atom</a:t>
            </a:r>
            <a:r>
              <a:rPr lang="nl-NL" sz="2800" dirty="0"/>
              <a:t>:</a:t>
            </a:r>
          </a:p>
          <a:p>
            <a:r>
              <a:rPr lang="nl-NL" sz="2800" dirty="0"/>
              <a:t>    | </a:t>
            </a:r>
            <a:r>
              <a:rPr lang="nl-NL" sz="2800" dirty="0">
                <a:solidFill>
                  <a:srgbClr val="FFFF00"/>
                </a:solidFill>
              </a:rPr>
              <a:t>NUMBER</a:t>
            </a:r>
            <a:endParaRPr lang="en-NL" sz="2800" dirty="0">
              <a:solidFill>
                <a:srgbClr val="FFFF00"/>
              </a:solidFill>
            </a:endParaRPr>
          </a:p>
        </p:txBody>
      </p:sp>
      <p:sp>
        <p:nvSpPr>
          <p:cNvPr id="38" name="Content Placeholder 5">
            <a:extLst>
              <a:ext uri="{FF2B5EF4-FFF2-40B4-BE49-F238E27FC236}">
                <a16:creationId xmlns:a16="http://schemas.microsoft.com/office/drawing/2014/main" id="{1924BE7F-B653-41B5-A239-E796D3B77EC9}"/>
              </a:ext>
            </a:extLst>
          </p:cNvPr>
          <p:cNvSpPr txBox="1">
            <a:spLocks/>
          </p:cNvSpPr>
          <p:nvPr/>
        </p:nvSpPr>
        <p:spPr>
          <a:xfrm>
            <a:off x="6486525" y="2899411"/>
            <a:ext cx="5017050" cy="3168014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vert="horz" lIns="91440" tIns="90000" rIns="91440" bIns="9000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chemeClr val="bg2"/>
                </a:solidFill>
                <a:latin typeface="Fira Code" panose="020B0809050000020004" pitchFamily="49" charset="0"/>
                <a:ea typeface="Fira Code" panose="020B0809050000020004" pitchFamily="49" charset="0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None/>
              <a:defRPr sz="2400" kern="1200">
                <a:solidFill>
                  <a:srgbClr val="002060"/>
                </a:solidFill>
                <a:latin typeface="Fira Code" panose="020B0809050000020004" pitchFamily="49" charset="0"/>
                <a:ea typeface="Fira Code" panose="020B0809050000020004" pitchFamily="49" charset="0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2000" kern="1200">
                <a:solidFill>
                  <a:srgbClr val="002060"/>
                </a:solidFill>
                <a:latin typeface="Fira Code" panose="020B0809050000020004" pitchFamily="49" charset="0"/>
                <a:ea typeface="Fira Code" panose="020B0809050000020004" pitchFamily="49" charset="0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1800" kern="1200">
                <a:solidFill>
                  <a:srgbClr val="002060"/>
                </a:solidFill>
                <a:latin typeface="Fira Code" panose="020B0809050000020004" pitchFamily="49" charset="0"/>
                <a:ea typeface="Fira Code" panose="020B0809050000020004" pitchFamily="49" charset="0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1800" kern="1200">
                <a:solidFill>
                  <a:srgbClr val="002060"/>
                </a:solidFill>
                <a:latin typeface="Fira Code" panose="020B0809050000020004" pitchFamily="49" charset="0"/>
                <a:ea typeface="Fira Code" panose="020B0809050000020004" pitchFamily="49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NL" sz="28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01458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99FA90-B6F8-46A5-B78A-DF35386E3E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Source code: https://github.com/SebastiaanZ/pypethon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28BF01-75D0-4E14-8E88-508B96DB56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98" y="1282700"/>
            <a:ext cx="11520000" cy="3603625"/>
          </a:xfrm>
        </p:spPr>
        <p:txBody>
          <a:bodyPr>
            <a:normAutofit/>
          </a:bodyPr>
          <a:lstStyle/>
          <a:p>
            <a:pPr>
              <a:spcBef>
                <a:spcPts val="4800"/>
              </a:spcBef>
            </a:pPr>
            <a:r>
              <a:rPr lang="en-GB" sz="2800" dirty="0"/>
              <a:t>We need to add a </a:t>
            </a:r>
            <a:r>
              <a:rPr lang="en-GB" sz="2800" b="1" dirty="0"/>
              <a:t>grammar rule </a:t>
            </a:r>
            <a:r>
              <a:rPr lang="en-GB" sz="2800" dirty="0"/>
              <a:t>for the pipe operator </a:t>
            </a:r>
          </a:p>
          <a:p>
            <a:pPr>
              <a:spcBef>
                <a:spcPts val="2400"/>
              </a:spcBef>
            </a:pPr>
            <a:r>
              <a:rPr lang="en-GB" sz="2800" dirty="0"/>
              <a:t>For that, we'll need to use </a:t>
            </a:r>
            <a:r>
              <a:rPr lang="en-GB" sz="2800" b="1" dirty="0"/>
              <a:t>Parsing Expression Grammar (PEG) </a:t>
            </a:r>
            <a:r>
              <a:rPr lang="en-GB" sz="2800" dirty="0"/>
              <a:t>syntax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62F7ED-A36B-4B6B-B5BA-015EA7A9A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Python's Grammar &amp; the PEG Parser</a:t>
            </a:r>
            <a:endParaRPr lang="en-NL" dirty="0"/>
          </a:p>
        </p:txBody>
      </p:sp>
      <p:sp>
        <p:nvSpPr>
          <p:cNvPr id="34" name="Content Placeholder 5">
            <a:extLst>
              <a:ext uri="{FF2B5EF4-FFF2-40B4-BE49-F238E27FC236}">
                <a16:creationId xmlns:a16="http://schemas.microsoft.com/office/drawing/2014/main" id="{CF46BCEE-06F6-400F-9203-F72179141ADB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688425" y="2899411"/>
            <a:ext cx="5017050" cy="3168014"/>
          </a:xfrm>
          <a:solidFill>
            <a:schemeClr val="tx1">
              <a:lumMod val="95000"/>
              <a:lumOff val="5000"/>
            </a:schemeClr>
          </a:solidFill>
        </p:spPr>
        <p:txBody>
          <a:bodyPr>
            <a:normAutofit lnSpcReduction="10000"/>
          </a:bodyPr>
          <a:lstStyle/>
          <a:p>
            <a:r>
              <a:rPr lang="nl-NL" sz="2800" dirty="0" err="1">
                <a:solidFill>
                  <a:srgbClr val="00B0F0"/>
                </a:solidFill>
              </a:rPr>
              <a:t>sum</a:t>
            </a:r>
            <a:r>
              <a:rPr lang="nl-NL" sz="2800" dirty="0"/>
              <a:t>:</a:t>
            </a:r>
          </a:p>
          <a:p>
            <a:r>
              <a:rPr lang="nl-NL" sz="2800" dirty="0"/>
              <a:t>    | </a:t>
            </a:r>
            <a:r>
              <a:rPr lang="nl-NL" sz="2800" dirty="0" err="1">
                <a:solidFill>
                  <a:srgbClr val="FF0000"/>
                </a:solidFill>
              </a:rPr>
              <a:t>atom</a:t>
            </a:r>
            <a:r>
              <a:rPr lang="nl-NL" sz="2800" dirty="0"/>
              <a:t> '+' </a:t>
            </a:r>
            <a:r>
              <a:rPr lang="nl-NL" sz="2800" dirty="0" err="1">
                <a:solidFill>
                  <a:srgbClr val="FF0000"/>
                </a:solidFill>
              </a:rPr>
              <a:t>atom</a:t>
            </a:r>
            <a:endParaRPr lang="nl-NL" sz="2800" dirty="0">
              <a:solidFill>
                <a:srgbClr val="FF0000"/>
              </a:solidFill>
            </a:endParaRPr>
          </a:p>
          <a:p>
            <a:r>
              <a:rPr lang="nl-NL" sz="2800" dirty="0"/>
              <a:t>    | </a:t>
            </a:r>
            <a:r>
              <a:rPr lang="nl-NL" sz="2800" dirty="0" err="1">
                <a:solidFill>
                  <a:srgbClr val="FF0000"/>
                </a:solidFill>
              </a:rPr>
              <a:t>atom</a:t>
            </a:r>
            <a:endParaRPr lang="nl-NL" sz="2800" dirty="0">
              <a:solidFill>
                <a:srgbClr val="FF0000"/>
              </a:solidFill>
            </a:endParaRPr>
          </a:p>
          <a:p>
            <a:endParaRPr lang="nl-NL" sz="2800" dirty="0"/>
          </a:p>
          <a:p>
            <a:r>
              <a:rPr lang="nl-NL" sz="2800" dirty="0" err="1">
                <a:solidFill>
                  <a:srgbClr val="FF0000"/>
                </a:solidFill>
              </a:rPr>
              <a:t>atom</a:t>
            </a:r>
            <a:r>
              <a:rPr lang="nl-NL" sz="2800" dirty="0"/>
              <a:t>:</a:t>
            </a:r>
          </a:p>
          <a:p>
            <a:r>
              <a:rPr lang="nl-NL" sz="2800" dirty="0"/>
              <a:t>    | </a:t>
            </a:r>
            <a:r>
              <a:rPr lang="nl-NL" sz="2800" dirty="0">
                <a:solidFill>
                  <a:srgbClr val="FFFF00"/>
                </a:solidFill>
              </a:rPr>
              <a:t>NUMBER</a:t>
            </a:r>
            <a:endParaRPr lang="en-NL" sz="2800" dirty="0">
              <a:solidFill>
                <a:srgbClr val="FFFF00"/>
              </a:solidFill>
            </a:endParaRPr>
          </a:p>
        </p:txBody>
      </p:sp>
      <p:sp>
        <p:nvSpPr>
          <p:cNvPr id="38" name="Content Placeholder 5">
            <a:extLst>
              <a:ext uri="{FF2B5EF4-FFF2-40B4-BE49-F238E27FC236}">
                <a16:creationId xmlns:a16="http://schemas.microsoft.com/office/drawing/2014/main" id="{1924BE7F-B653-41B5-A239-E796D3B77EC9}"/>
              </a:ext>
            </a:extLst>
          </p:cNvPr>
          <p:cNvSpPr txBox="1">
            <a:spLocks/>
          </p:cNvSpPr>
          <p:nvPr/>
        </p:nvSpPr>
        <p:spPr>
          <a:xfrm>
            <a:off x="6486525" y="2899411"/>
            <a:ext cx="5017050" cy="3168014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vert="horz" lIns="91440" tIns="90000" rIns="91440" bIns="9000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chemeClr val="bg2"/>
                </a:solidFill>
                <a:latin typeface="Fira Code" panose="020B0809050000020004" pitchFamily="49" charset="0"/>
                <a:ea typeface="Fira Code" panose="020B0809050000020004" pitchFamily="49" charset="0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None/>
              <a:defRPr sz="2400" kern="1200">
                <a:solidFill>
                  <a:srgbClr val="002060"/>
                </a:solidFill>
                <a:latin typeface="Fira Code" panose="020B0809050000020004" pitchFamily="49" charset="0"/>
                <a:ea typeface="Fira Code" panose="020B0809050000020004" pitchFamily="49" charset="0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2000" kern="1200">
                <a:solidFill>
                  <a:srgbClr val="002060"/>
                </a:solidFill>
                <a:latin typeface="Fira Code" panose="020B0809050000020004" pitchFamily="49" charset="0"/>
                <a:ea typeface="Fira Code" panose="020B0809050000020004" pitchFamily="49" charset="0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1800" kern="1200">
                <a:solidFill>
                  <a:srgbClr val="002060"/>
                </a:solidFill>
                <a:latin typeface="Fira Code" panose="020B0809050000020004" pitchFamily="49" charset="0"/>
                <a:ea typeface="Fira Code" panose="020B0809050000020004" pitchFamily="49" charset="0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1800" kern="1200">
                <a:solidFill>
                  <a:srgbClr val="002060"/>
                </a:solidFill>
                <a:latin typeface="Fira Code" panose="020B0809050000020004" pitchFamily="49" charset="0"/>
                <a:ea typeface="Fira Code" panose="020B0809050000020004" pitchFamily="49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</a:rPr>
              <a:t>1</a:t>
            </a:r>
            <a:endParaRPr lang="en-NL" sz="28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9A12EB8-B269-4856-B94C-B67981FD3367}"/>
              </a:ext>
            </a:extLst>
          </p:cNvPr>
          <p:cNvSpPr/>
          <p:nvPr/>
        </p:nvSpPr>
        <p:spPr>
          <a:xfrm>
            <a:off x="6477000" y="3028950"/>
            <a:ext cx="400050" cy="40957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465410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99FA90-B6F8-46A5-B78A-DF35386E3E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Source code: https://github.com/SebastiaanZ/pypethon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28BF01-75D0-4E14-8E88-508B96DB56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98" y="1282700"/>
            <a:ext cx="11520000" cy="3603625"/>
          </a:xfrm>
        </p:spPr>
        <p:txBody>
          <a:bodyPr>
            <a:normAutofit/>
          </a:bodyPr>
          <a:lstStyle/>
          <a:p>
            <a:pPr>
              <a:spcBef>
                <a:spcPts val="4800"/>
              </a:spcBef>
            </a:pPr>
            <a:r>
              <a:rPr lang="en-GB" sz="2800" dirty="0"/>
              <a:t>We need to add a </a:t>
            </a:r>
            <a:r>
              <a:rPr lang="en-GB" sz="2800" b="1" dirty="0"/>
              <a:t>grammar rule </a:t>
            </a:r>
            <a:r>
              <a:rPr lang="en-GB" sz="2800" dirty="0"/>
              <a:t>for the pipe operator </a:t>
            </a:r>
          </a:p>
          <a:p>
            <a:pPr>
              <a:spcBef>
                <a:spcPts val="2400"/>
              </a:spcBef>
            </a:pPr>
            <a:r>
              <a:rPr lang="en-GB" sz="2800" dirty="0"/>
              <a:t>For that, we'll need to use </a:t>
            </a:r>
            <a:r>
              <a:rPr lang="en-GB" sz="2800" b="1" dirty="0"/>
              <a:t>Parsing Expression Grammar (PEG) </a:t>
            </a:r>
            <a:r>
              <a:rPr lang="en-GB" sz="2800" dirty="0"/>
              <a:t>syntax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62F7ED-A36B-4B6B-B5BA-015EA7A9A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Python's Grammar &amp; the PEG Parser</a:t>
            </a:r>
            <a:endParaRPr lang="en-NL" dirty="0"/>
          </a:p>
        </p:txBody>
      </p:sp>
      <p:sp>
        <p:nvSpPr>
          <p:cNvPr id="34" name="Content Placeholder 5">
            <a:extLst>
              <a:ext uri="{FF2B5EF4-FFF2-40B4-BE49-F238E27FC236}">
                <a16:creationId xmlns:a16="http://schemas.microsoft.com/office/drawing/2014/main" id="{CF46BCEE-06F6-400F-9203-F72179141ADB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688425" y="2899411"/>
            <a:ext cx="5017050" cy="3168014"/>
          </a:xfrm>
          <a:solidFill>
            <a:schemeClr val="tx1">
              <a:lumMod val="95000"/>
              <a:lumOff val="5000"/>
            </a:schemeClr>
          </a:solidFill>
        </p:spPr>
        <p:txBody>
          <a:bodyPr>
            <a:normAutofit lnSpcReduction="10000"/>
          </a:bodyPr>
          <a:lstStyle/>
          <a:p>
            <a:r>
              <a:rPr lang="nl-NL" sz="2800" dirty="0" err="1">
                <a:solidFill>
                  <a:srgbClr val="00B0F0"/>
                </a:solidFill>
              </a:rPr>
              <a:t>sum</a:t>
            </a:r>
            <a:r>
              <a:rPr lang="nl-NL" sz="2800" dirty="0"/>
              <a:t>:</a:t>
            </a:r>
          </a:p>
          <a:p>
            <a:r>
              <a:rPr lang="nl-NL" sz="2800" dirty="0"/>
              <a:t>    | </a:t>
            </a:r>
            <a:r>
              <a:rPr lang="nl-NL" sz="2800" dirty="0" err="1">
                <a:solidFill>
                  <a:srgbClr val="FF0000"/>
                </a:solidFill>
              </a:rPr>
              <a:t>atom</a:t>
            </a:r>
            <a:r>
              <a:rPr lang="nl-NL" sz="2800" dirty="0"/>
              <a:t> '+' </a:t>
            </a:r>
            <a:r>
              <a:rPr lang="nl-NL" sz="2800" dirty="0" err="1">
                <a:solidFill>
                  <a:srgbClr val="FF0000"/>
                </a:solidFill>
              </a:rPr>
              <a:t>atom</a:t>
            </a:r>
            <a:endParaRPr lang="nl-NL" sz="2800" dirty="0">
              <a:solidFill>
                <a:srgbClr val="FF0000"/>
              </a:solidFill>
            </a:endParaRPr>
          </a:p>
          <a:p>
            <a:r>
              <a:rPr lang="nl-NL" sz="2800" dirty="0"/>
              <a:t>    | </a:t>
            </a:r>
            <a:r>
              <a:rPr lang="nl-NL" sz="2800" dirty="0" err="1">
                <a:solidFill>
                  <a:srgbClr val="FF0000"/>
                </a:solidFill>
              </a:rPr>
              <a:t>atom</a:t>
            </a:r>
            <a:endParaRPr lang="nl-NL" sz="2800" dirty="0">
              <a:solidFill>
                <a:srgbClr val="FF0000"/>
              </a:solidFill>
            </a:endParaRPr>
          </a:p>
          <a:p>
            <a:endParaRPr lang="nl-NL" sz="2800" dirty="0"/>
          </a:p>
          <a:p>
            <a:r>
              <a:rPr lang="nl-NL" sz="2800" dirty="0" err="1">
                <a:solidFill>
                  <a:srgbClr val="FF0000"/>
                </a:solidFill>
              </a:rPr>
              <a:t>atom</a:t>
            </a:r>
            <a:r>
              <a:rPr lang="nl-NL" sz="2800" dirty="0"/>
              <a:t>:</a:t>
            </a:r>
          </a:p>
          <a:p>
            <a:r>
              <a:rPr lang="nl-NL" sz="2800" dirty="0"/>
              <a:t>    | </a:t>
            </a:r>
            <a:r>
              <a:rPr lang="nl-NL" sz="2800" dirty="0">
                <a:solidFill>
                  <a:srgbClr val="FFFF00"/>
                </a:solidFill>
              </a:rPr>
              <a:t>NUMBER</a:t>
            </a:r>
            <a:endParaRPr lang="en-NL" sz="2800" dirty="0">
              <a:solidFill>
                <a:srgbClr val="FFFF00"/>
              </a:solidFill>
            </a:endParaRPr>
          </a:p>
        </p:txBody>
      </p:sp>
      <p:sp>
        <p:nvSpPr>
          <p:cNvPr id="38" name="Content Placeholder 5">
            <a:extLst>
              <a:ext uri="{FF2B5EF4-FFF2-40B4-BE49-F238E27FC236}">
                <a16:creationId xmlns:a16="http://schemas.microsoft.com/office/drawing/2014/main" id="{1924BE7F-B653-41B5-A239-E796D3B77EC9}"/>
              </a:ext>
            </a:extLst>
          </p:cNvPr>
          <p:cNvSpPr txBox="1">
            <a:spLocks/>
          </p:cNvSpPr>
          <p:nvPr/>
        </p:nvSpPr>
        <p:spPr>
          <a:xfrm>
            <a:off x="6486525" y="2899411"/>
            <a:ext cx="5017050" cy="3168014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vert="horz" lIns="91440" tIns="90000" rIns="91440" bIns="9000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chemeClr val="bg2"/>
                </a:solidFill>
                <a:latin typeface="Fira Code" panose="020B0809050000020004" pitchFamily="49" charset="0"/>
                <a:ea typeface="Fira Code" panose="020B0809050000020004" pitchFamily="49" charset="0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None/>
              <a:defRPr sz="2400" kern="1200">
                <a:solidFill>
                  <a:srgbClr val="002060"/>
                </a:solidFill>
                <a:latin typeface="Fira Code" panose="020B0809050000020004" pitchFamily="49" charset="0"/>
                <a:ea typeface="Fira Code" panose="020B0809050000020004" pitchFamily="49" charset="0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2000" kern="1200">
                <a:solidFill>
                  <a:srgbClr val="002060"/>
                </a:solidFill>
                <a:latin typeface="Fira Code" panose="020B0809050000020004" pitchFamily="49" charset="0"/>
                <a:ea typeface="Fira Code" panose="020B0809050000020004" pitchFamily="49" charset="0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1800" kern="1200">
                <a:solidFill>
                  <a:srgbClr val="002060"/>
                </a:solidFill>
                <a:latin typeface="Fira Code" panose="020B0809050000020004" pitchFamily="49" charset="0"/>
                <a:ea typeface="Fira Code" panose="020B0809050000020004" pitchFamily="49" charset="0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1800" kern="1200">
                <a:solidFill>
                  <a:srgbClr val="002060"/>
                </a:solidFill>
                <a:latin typeface="Fira Code" panose="020B0809050000020004" pitchFamily="49" charset="0"/>
                <a:ea typeface="Fira Code" panose="020B0809050000020004" pitchFamily="49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800" spc="800" dirty="0">
                <a:solidFill>
                  <a:schemeClr val="bg1">
                    <a:lumMod val="95000"/>
                  </a:schemeClr>
                </a:solidFill>
              </a:rPr>
              <a:t>1 + 2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BFED502-2736-47C6-9E77-EDB0E405D2E7}"/>
              </a:ext>
            </a:extLst>
          </p:cNvPr>
          <p:cNvSpPr/>
          <p:nvPr/>
        </p:nvSpPr>
        <p:spPr>
          <a:xfrm>
            <a:off x="6324599" y="2790825"/>
            <a:ext cx="1990725" cy="895350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solidFill>
                <a:srgbClr val="00B0F0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457B9C9-A727-413F-A52D-7CDA2836B1CD}"/>
              </a:ext>
            </a:extLst>
          </p:cNvPr>
          <p:cNvSpPr/>
          <p:nvPr/>
        </p:nvSpPr>
        <p:spPr>
          <a:xfrm>
            <a:off x="6477000" y="3028950"/>
            <a:ext cx="400050" cy="40957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DF2C478-218D-4AD7-9B08-24E23BC2F06E}"/>
              </a:ext>
            </a:extLst>
          </p:cNvPr>
          <p:cNvSpPr/>
          <p:nvPr/>
        </p:nvSpPr>
        <p:spPr>
          <a:xfrm>
            <a:off x="7753350" y="3028950"/>
            <a:ext cx="400050" cy="40957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59241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99FA90-B6F8-46A5-B78A-DF35386E3E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Source code: https://github.com/SebastiaanZ/pypethon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28BF01-75D0-4E14-8E88-508B96DB56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98" y="1282700"/>
            <a:ext cx="11520000" cy="3603625"/>
          </a:xfrm>
        </p:spPr>
        <p:txBody>
          <a:bodyPr>
            <a:normAutofit/>
          </a:bodyPr>
          <a:lstStyle/>
          <a:p>
            <a:pPr>
              <a:spcBef>
                <a:spcPts val="4800"/>
              </a:spcBef>
            </a:pPr>
            <a:r>
              <a:rPr lang="en-GB" sz="2800" dirty="0"/>
              <a:t>We need to add a </a:t>
            </a:r>
            <a:r>
              <a:rPr lang="en-GB" sz="2800" b="1" dirty="0"/>
              <a:t>grammar rule </a:t>
            </a:r>
            <a:r>
              <a:rPr lang="en-GB" sz="2800" dirty="0"/>
              <a:t>for the pipe operator </a:t>
            </a:r>
          </a:p>
          <a:p>
            <a:pPr>
              <a:spcBef>
                <a:spcPts val="2400"/>
              </a:spcBef>
            </a:pPr>
            <a:r>
              <a:rPr lang="en-GB" sz="2800" dirty="0"/>
              <a:t>For that, we'll need to use </a:t>
            </a:r>
            <a:r>
              <a:rPr lang="en-GB" sz="2800" b="1" dirty="0"/>
              <a:t>Parsing Expression Grammar (PEG) </a:t>
            </a:r>
            <a:r>
              <a:rPr lang="en-GB" sz="2800" dirty="0"/>
              <a:t>syntax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62F7ED-A36B-4B6B-B5BA-015EA7A9A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Python's Grammar &amp; the PEG Parser</a:t>
            </a:r>
            <a:endParaRPr lang="en-NL" dirty="0"/>
          </a:p>
        </p:txBody>
      </p:sp>
      <p:sp>
        <p:nvSpPr>
          <p:cNvPr id="34" name="Content Placeholder 5">
            <a:extLst>
              <a:ext uri="{FF2B5EF4-FFF2-40B4-BE49-F238E27FC236}">
                <a16:creationId xmlns:a16="http://schemas.microsoft.com/office/drawing/2014/main" id="{CF46BCEE-06F6-400F-9203-F72179141ADB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688425" y="2899411"/>
            <a:ext cx="5017050" cy="3168014"/>
          </a:xfrm>
          <a:solidFill>
            <a:schemeClr val="tx1">
              <a:lumMod val="95000"/>
              <a:lumOff val="5000"/>
            </a:schemeClr>
          </a:solidFill>
        </p:spPr>
        <p:txBody>
          <a:bodyPr>
            <a:normAutofit lnSpcReduction="10000"/>
          </a:bodyPr>
          <a:lstStyle/>
          <a:p>
            <a:r>
              <a:rPr lang="nl-NL" sz="2800" dirty="0" err="1">
                <a:solidFill>
                  <a:srgbClr val="00B0F0"/>
                </a:solidFill>
              </a:rPr>
              <a:t>sum</a:t>
            </a:r>
            <a:r>
              <a:rPr lang="nl-NL" sz="2800" dirty="0"/>
              <a:t>:</a:t>
            </a:r>
          </a:p>
          <a:p>
            <a:r>
              <a:rPr lang="nl-NL" sz="2800" dirty="0"/>
              <a:t>    | </a:t>
            </a:r>
            <a:r>
              <a:rPr lang="nl-NL" sz="2800" dirty="0" err="1">
                <a:solidFill>
                  <a:srgbClr val="FF0000"/>
                </a:solidFill>
              </a:rPr>
              <a:t>atom</a:t>
            </a:r>
            <a:r>
              <a:rPr lang="nl-NL" sz="2800" dirty="0"/>
              <a:t> '+' </a:t>
            </a:r>
            <a:r>
              <a:rPr lang="nl-NL" sz="2800" dirty="0" err="1">
                <a:solidFill>
                  <a:srgbClr val="FF0000"/>
                </a:solidFill>
              </a:rPr>
              <a:t>atom</a:t>
            </a:r>
            <a:endParaRPr lang="nl-NL" sz="2800" dirty="0">
              <a:solidFill>
                <a:srgbClr val="FF0000"/>
              </a:solidFill>
            </a:endParaRPr>
          </a:p>
          <a:p>
            <a:r>
              <a:rPr lang="nl-NL" sz="2800" dirty="0"/>
              <a:t>    | </a:t>
            </a:r>
            <a:r>
              <a:rPr lang="nl-NL" sz="2800" dirty="0" err="1">
                <a:solidFill>
                  <a:srgbClr val="FF0000"/>
                </a:solidFill>
              </a:rPr>
              <a:t>atom</a:t>
            </a:r>
            <a:endParaRPr lang="nl-NL" sz="2800" dirty="0">
              <a:solidFill>
                <a:srgbClr val="FF0000"/>
              </a:solidFill>
            </a:endParaRPr>
          </a:p>
          <a:p>
            <a:endParaRPr lang="nl-NL" sz="2800" dirty="0"/>
          </a:p>
          <a:p>
            <a:r>
              <a:rPr lang="nl-NL" sz="2800" dirty="0" err="1">
                <a:solidFill>
                  <a:srgbClr val="FF0000"/>
                </a:solidFill>
              </a:rPr>
              <a:t>atom</a:t>
            </a:r>
            <a:r>
              <a:rPr lang="nl-NL" sz="2800" dirty="0"/>
              <a:t>:</a:t>
            </a:r>
          </a:p>
          <a:p>
            <a:r>
              <a:rPr lang="nl-NL" sz="2800" dirty="0"/>
              <a:t>    | </a:t>
            </a:r>
            <a:r>
              <a:rPr lang="nl-NL" sz="2800" dirty="0">
                <a:solidFill>
                  <a:srgbClr val="FFFF00"/>
                </a:solidFill>
              </a:rPr>
              <a:t>NUMBER</a:t>
            </a:r>
            <a:endParaRPr lang="en-NL" sz="2800" dirty="0">
              <a:solidFill>
                <a:srgbClr val="FFFF00"/>
              </a:solidFill>
            </a:endParaRPr>
          </a:p>
        </p:txBody>
      </p:sp>
      <p:sp>
        <p:nvSpPr>
          <p:cNvPr id="38" name="Content Placeholder 5">
            <a:extLst>
              <a:ext uri="{FF2B5EF4-FFF2-40B4-BE49-F238E27FC236}">
                <a16:creationId xmlns:a16="http://schemas.microsoft.com/office/drawing/2014/main" id="{1924BE7F-B653-41B5-A239-E796D3B77EC9}"/>
              </a:ext>
            </a:extLst>
          </p:cNvPr>
          <p:cNvSpPr txBox="1">
            <a:spLocks/>
          </p:cNvSpPr>
          <p:nvPr/>
        </p:nvSpPr>
        <p:spPr>
          <a:xfrm>
            <a:off x="6486525" y="2899411"/>
            <a:ext cx="5017050" cy="3168014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vert="horz" lIns="91440" tIns="90000" rIns="91440" bIns="9000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chemeClr val="bg2"/>
                </a:solidFill>
                <a:latin typeface="Fira Code" panose="020B0809050000020004" pitchFamily="49" charset="0"/>
                <a:ea typeface="Fira Code" panose="020B0809050000020004" pitchFamily="49" charset="0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None/>
              <a:defRPr sz="2400" kern="1200">
                <a:solidFill>
                  <a:srgbClr val="002060"/>
                </a:solidFill>
                <a:latin typeface="Fira Code" panose="020B0809050000020004" pitchFamily="49" charset="0"/>
                <a:ea typeface="Fira Code" panose="020B0809050000020004" pitchFamily="49" charset="0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2000" kern="1200">
                <a:solidFill>
                  <a:srgbClr val="002060"/>
                </a:solidFill>
                <a:latin typeface="Fira Code" panose="020B0809050000020004" pitchFamily="49" charset="0"/>
                <a:ea typeface="Fira Code" panose="020B0809050000020004" pitchFamily="49" charset="0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1800" kern="1200">
                <a:solidFill>
                  <a:srgbClr val="002060"/>
                </a:solidFill>
                <a:latin typeface="Fira Code" panose="020B0809050000020004" pitchFamily="49" charset="0"/>
                <a:ea typeface="Fira Code" panose="020B0809050000020004" pitchFamily="49" charset="0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1800" kern="1200">
                <a:solidFill>
                  <a:srgbClr val="002060"/>
                </a:solidFill>
                <a:latin typeface="Fira Code" panose="020B0809050000020004" pitchFamily="49" charset="0"/>
                <a:ea typeface="Fira Code" panose="020B0809050000020004" pitchFamily="49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800" spc="800" dirty="0">
                <a:solidFill>
                  <a:schemeClr val="bg1">
                    <a:lumMod val="95000"/>
                  </a:schemeClr>
                </a:solidFill>
              </a:rPr>
              <a:t>1 + 2 + 3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294B6D-763B-42A0-89FD-E40E1FB6AF26}"/>
              </a:ext>
            </a:extLst>
          </p:cNvPr>
          <p:cNvSpPr/>
          <p:nvPr/>
        </p:nvSpPr>
        <p:spPr>
          <a:xfrm>
            <a:off x="6324599" y="2790825"/>
            <a:ext cx="1990725" cy="895350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solidFill>
                <a:srgbClr val="00B0F0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1F0387C-F929-49DF-82F6-90E591585817}"/>
              </a:ext>
            </a:extLst>
          </p:cNvPr>
          <p:cNvSpPr/>
          <p:nvPr/>
        </p:nvSpPr>
        <p:spPr>
          <a:xfrm>
            <a:off x="6477000" y="3028950"/>
            <a:ext cx="400050" cy="40957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B97DB1E-07AE-4B21-852E-35FF0451A5EB}"/>
              </a:ext>
            </a:extLst>
          </p:cNvPr>
          <p:cNvSpPr/>
          <p:nvPr/>
        </p:nvSpPr>
        <p:spPr>
          <a:xfrm>
            <a:off x="7753350" y="3028950"/>
            <a:ext cx="400050" cy="40957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635676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B62EAFBA-CD86-4464-9F5B-3130F7677F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9222014" y="4485073"/>
            <a:ext cx="1454150" cy="1454150"/>
          </a:xfrm>
          <a:prstGeom prst="rect">
            <a:avLst/>
          </a:prstGeom>
        </p:spPr>
      </p:pic>
      <p:pic>
        <p:nvPicPr>
          <p:cNvPr id="10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72DC8D0F-B844-4D4F-845A-116409725B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1402" y="4450713"/>
            <a:ext cx="4716648" cy="15844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67EA4D8-A4EC-4A80-89FF-8B6766C10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6426"/>
            <a:ext cx="10515600" cy="577850"/>
          </a:xfrm>
        </p:spPr>
        <p:txBody>
          <a:bodyPr/>
          <a:lstStyle/>
          <a:p>
            <a:pPr algn="ctr"/>
            <a:r>
              <a:rPr lang="en-GB" sz="6000" dirty="0"/>
              <a:t>Sebastiaan Zeeff</a:t>
            </a:r>
            <a:endParaRPr lang="en-NL" sz="60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AAB2EB0-7237-42CF-8AFC-EBC7642657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Source code: https://github.com/SebastiaanZ/pypethon</a:t>
            </a:r>
            <a:endParaRPr lang="en-NL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BBB5927-12EB-42DE-96A6-87B815361C71}"/>
              </a:ext>
            </a:extLst>
          </p:cNvPr>
          <p:cNvGrpSpPr/>
          <p:nvPr/>
        </p:nvGrpSpPr>
        <p:grpSpPr>
          <a:xfrm>
            <a:off x="6351402" y="2364766"/>
            <a:ext cx="4716648" cy="1572216"/>
            <a:chOff x="6275202" y="1994137"/>
            <a:chExt cx="4716648" cy="1572216"/>
          </a:xfrm>
        </p:grpSpPr>
        <p:pic>
          <p:nvPicPr>
            <p:cNvPr id="16" name="Picture 15" descr="Logo&#10;&#10;Description automatically generated">
              <a:extLst>
                <a:ext uri="{FF2B5EF4-FFF2-40B4-BE49-F238E27FC236}">
                  <a16:creationId xmlns:a16="http://schemas.microsoft.com/office/drawing/2014/main" id="{A14B7793-A422-468C-B828-5DFB271E6E9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75202" y="1994137"/>
              <a:ext cx="4716648" cy="1572216"/>
            </a:xfrm>
            <a:prstGeom prst="rect">
              <a:avLst/>
            </a:prstGeom>
          </p:spPr>
        </p:pic>
        <p:pic>
          <p:nvPicPr>
            <p:cNvPr id="18" name="Picture 17" descr="Icon&#10;&#10;Description automatically generated with low confidence">
              <a:extLst>
                <a:ext uri="{FF2B5EF4-FFF2-40B4-BE49-F238E27FC236}">
                  <a16:creationId xmlns:a16="http://schemas.microsoft.com/office/drawing/2014/main" id="{A3F815E7-A2F6-40AC-986F-A108CCC9E81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41877" y="2293584"/>
              <a:ext cx="973323" cy="973323"/>
            </a:xfrm>
            <a:prstGeom prst="rect">
              <a:avLst/>
            </a:prstGeom>
          </p:spPr>
        </p:pic>
      </p:grpSp>
      <p:pic>
        <p:nvPicPr>
          <p:cNvPr id="6" name="Afbeelding 5">
            <a:extLst>
              <a:ext uri="{FF2B5EF4-FFF2-40B4-BE49-F238E27FC236}">
                <a16:creationId xmlns:a16="http://schemas.microsoft.com/office/drawing/2014/main" id="{AFC66FBF-9684-4642-8B87-467438374B5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492709"/>
            <a:ext cx="4874648" cy="14388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754029C-0B14-4D23-B87C-D8A772548DA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805" y="1451356"/>
            <a:ext cx="6212674" cy="3107578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4C59FA58-680A-4276-8A71-4596C2C31A23}"/>
              </a:ext>
            </a:extLst>
          </p:cNvPr>
          <p:cNvGrpSpPr/>
          <p:nvPr/>
        </p:nvGrpSpPr>
        <p:grpSpPr>
          <a:xfrm>
            <a:off x="4186669" y="1322868"/>
            <a:ext cx="3745637" cy="577850"/>
            <a:chOff x="303828" y="6017404"/>
            <a:chExt cx="3745637" cy="577850"/>
          </a:xfrm>
        </p:grpSpPr>
        <p:sp>
          <p:nvSpPr>
            <p:cNvPr id="11" name="Title 1">
              <a:extLst>
                <a:ext uri="{FF2B5EF4-FFF2-40B4-BE49-F238E27FC236}">
                  <a16:creationId xmlns:a16="http://schemas.microsoft.com/office/drawing/2014/main" id="{83B51F48-8D50-4E6D-8A95-6B2BBF501E6B}"/>
                </a:ext>
              </a:extLst>
            </p:cNvPr>
            <p:cNvSpPr txBox="1">
              <a:spLocks/>
            </p:cNvSpPr>
            <p:nvPr/>
          </p:nvSpPr>
          <p:spPr>
            <a:xfrm>
              <a:off x="836143" y="6017404"/>
              <a:ext cx="3213322" cy="57785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600" b="1" kern="1200">
                  <a:solidFill>
                    <a:srgbClr val="002060"/>
                  </a:solidFill>
                  <a:latin typeface="+mn-lt"/>
                  <a:ea typeface="+mj-ea"/>
                  <a:cs typeface="+mj-cs"/>
                </a:defRPr>
              </a:lvl1pPr>
            </a:lstStyle>
            <a:p>
              <a:r>
                <a:rPr lang="en-GB" sz="3200" b="0" dirty="0"/>
                <a:t>@SebastiaanZeeff</a:t>
              </a:r>
              <a:endParaRPr lang="en-NL" sz="3200" b="0" dirty="0"/>
            </a:p>
          </p:txBody>
        </p:sp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7999890F-D211-48C7-B272-474ED9FC621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03828" y="6065056"/>
              <a:ext cx="572092" cy="4705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46854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afterEffect">
                                  <p:stCondLst>
                                    <p:cond delay="10000"/>
                                  </p:stCondLst>
                                  <p:childTnLst>
                                    <p:animMotion origin="layout" path="M 4.375E-6 -3.7037E-6 L 0.10442 0.0032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21" y="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2000"/>
                            </p:stCondLst>
                            <p:childTnLst>
                              <p:par>
                                <p:cTn id="8" presetID="42" presetClass="path" presetSubtype="0" accel="50000" decel="50000" fill="hold" nodeType="after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0.10442 0.00324 L 4.375E-6 -3.7037E-6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21" y="-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99FA90-B6F8-46A5-B78A-DF35386E3E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Source code: https://github.com/SebastiaanZ/pypethon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28BF01-75D0-4E14-8E88-508B96DB56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98" y="1282700"/>
            <a:ext cx="11520000" cy="3603625"/>
          </a:xfrm>
        </p:spPr>
        <p:txBody>
          <a:bodyPr>
            <a:normAutofit/>
          </a:bodyPr>
          <a:lstStyle/>
          <a:p>
            <a:pPr>
              <a:spcBef>
                <a:spcPts val="4800"/>
              </a:spcBef>
            </a:pPr>
            <a:r>
              <a:rPr lang="en-GB" sz="2800" dirty="0"/>
              <a:t>We need to add a </a:t>
            </a:r>
            <a:r>
              <a:rPr lang="en-GB" sz="2800" b="1" dirty="0"/>
              <a:t>grammar rule </a:t>
            </a:r>
            <a:r>
              <a:rPr lang="en-GB" sz="2800" dirty="0"/>
              <a:t>for the pipe operator </a:t>
            </a:r>
          </a:p>
          <a:p>
            <a:pPr>
              <a:spcBef>
                <a:spcPts val="2400"/>
              </a:spcBef>
            </a:pPr>
            <a:r>
              <a:rPr lang="en-GB" sz="2800" dirty="0"/>
              <a:t>For that, we'll need to use </a:t>
            </a:r>
            <a:r>
              <a:rPr lang="en-GB" sz="2800" b="1" dirty="0"/>
              <a:t>Parsing Expression Grammar (PEG) </a:t>
            </a:r>
            <a:r>
              <a:rPr lang="en-GB" sz="2800" dirty="0"/>
              <a:t>syntax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62F7ED-A36B-4B6B-B5BA-015EA7A9A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Python's Grammar &amp; the PEG Parser</a:t>
            </a:r>
            <a:endParaRPr lang="en-NL" dirty="0"/>
          </a:p>
        </p:txBody>
      </p:sp>
      <p:sp>
        <p:nvSpPr>
          <p:cNvPr id="34" name="Content Placeholder 5">
            <a:extLst>
              <a:ext uri="{FF2B5EF4-FFF2-40B4-BE49-F238E27FC236}">
                <a16:creationId xmlns:a16="http://schemas.microsoft.com/office/drawing/2014/main" id="{CF46BCEE-06F6-400F-9203-F72179141ADB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688425" y="2899411"/>
            <a:ext cx="5017050" cy="3168014"/>
          </a:xfrm>
          <a:solidFill>
            <a:schemeClr val="tx1">
              <a:lumMod val="95000"/>
              <a:lumOff val="5000"/>
            </a:schemeClr>
          </a:solidFill>
        </p:spPr>
        <p:txBody>
          <a:bodyPr>
            <a:normAutofit lnSpcReduction="10000"/>
          </a:bodyPr>
          <a:lstStyle/>
          <a:p>
            <a:r>
              <a:rPr lang="nl-NL" sz="2800" dirty="0" err="1">
                <a:solidFill>
                  <a:srgbClr val="00B0F0"/>
                </a:solidFill>
              </a:rPr>
              <a:t>sum</a:t>
            </a:r>
            <a:r>
              <a:rPr lang="nl-NL" sz="2800" dirty="0"/>
              <a:t>:</a:t>
            </a:r>
          </a:p>
          <a:p>
            <a:r>
              <a:rPr lang="nl-NL" sz="2800" dirty="0"/>
              <a:t>    | </a:t>
            </a:r>
            <a:r>
              <a:rPr lang="nl-NL" sz="2800" dirty="0" err="1">
                <a:solidFill>
                  <a:srgbClr val="00B0F0"/>
                </a:solidFill>
              </a:rPr>
              <a:t>sum</a:t>
            </a:r>
            <a:r>
              <a:rPr lang="nl-NL" sz="2800" dirty="0"/>
              <a:t> '+' </a:t>
            </a:r>
            <a:r>
              <a:rPr lang="nl-NL" sz="2800" dirty="0" err="1">
                <a:solidFill>
                  <a:srgbClr val="FF0000"/>
                </a:solidFill>
              </a:rPr>
              <a:t>atom</a:t>
            </a:r>
            <a:endParaRPr lang="nl-NL" sz="2800" dirty="0">
              <a:solidFill>
                <a:srgbClr val="FF0000"/>
              </a:solidFill>
            </a:endParaRPr>
          </a:p>
          <a:p>
            <a:r>
              <a:rPr lang="nl-NL" sz="2800" dirty="0"/>
              <a:t>    | </a:t>
            </a:r>
            <a:r>
              <a:rPr lang="nl-NL" sz="2800" dirty="0" err="1">
                <a:solidFill>
                  <a:srgbClr val="FF0000"/>
                </a:solidFill>
              </a:rPr>
              <a:t>atom</a:t>
            </a:r>
            <a:endParaRPr lang="nl-NL" sz="2800" dirty="0">
              <a:solidFill>
                <a:srgbClr val="FF0000"/>
              </a:solidFill>
            </a:endParaRPr>
          </a:p>
          <a:p>
            <a:endParaRPr lang="nl-NL" sz="2800" dirty="0"/>
          </a:p>
          <a:p>
            <a:r>
              <a:rPr lang="nl-NL" sz="2800" dirty="0" err="1">
                <a:solidFill>
                  <a:srgbClr val="FF0000"/>
                </a:solidFill>
              </a:rPr>
              <a:t>atom</a:t>
            </a:r>
            <a:r>
              <a:rPr lang="nl-NL" sz="2800" dirty="0"/>
              <a:t>:</a:t>
            </a:r>
          </a:p>
          <a:p>
            <a:r>
              <a:rPr lang="nl-NL" sz="2800" dirty="0"/>
              <a:t>    | </a:t>
            </a:r>
            <a:r>
              <a:rPr lang="nl-NL" sz="2800" dirty="0">
                <a:solidFill>
                  <a:srgbClr val="FFFF00"/>
                </a:solidFill>
              </a:rPr>
              <a:t>NUMBER</a:t>
            </a:r>
            <a:endParaRPr lang="en-NL" sz="2800" dirty="0">
              <a:solidFill>
                <a:srgbClr val="FFFF00"/>
              </a:solidFill>
            </a:endParaRPr>
          </a:p>
        </p:txBody>
      </p:sp>
      <p:sp>
        <p:nvSpPr>
          <p:cNvPr id="38" name="Content Placeholder 5">
            <a:extLst>
              <a:ext uri="{FF2B5EF4-FFF2-40B4-BE49-F238E27FC236}">
                <a16:creationId xmlns:a16="http://schemas.microsoft.com/office/drawing/2014/main" id="{1924BE7F-B653-41B5-A239-E796D3B77EC9}"/>
              </a:ext>
            </a:extLst>
          </p:cNvPr>
          <p:cNvSpPr txBox="1">
            <a:spLocks/>
          </p:cNvSpPr>
          <p:nvPr/>
        </p:nvSpPr>
        <p:spPr>
          <a:xfrm>
            <a:off x="6486525" y="2899411"/>
            <a:ext cx="5017050" cy="3168014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vert="horz" lIns="91440" tIns="90000" rIns="91440" bIns="9000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chemeClr val="bg2"/>
                </a:solidFill>
                <a:latin typeface="Fira Code" panose="020B0809050000020004" pitchFamily="49" charset="0"/>
                <a:ea typeface="Fira Code" panose="020B0809050000020004" pitchFamily="49" charset="0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None/>
              <a:defRPr sz="2400" kern="1200">
                <a:solidFill>
                  <a:srgbClr val="002060"/>
                </a:solidFill>
                <a:latin typeface="Fira Code" panose="020B0809050000020004" pitchFamily="49" charset="0"/>
                <a:ea typeface="Fira Code" panose="020B0809050000020004" pitchFamily="49" charset="0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2000" kern="1200">
                <a:solidFill>
                  <a:srgbClr val="002060"/>
                </a:solidFill>
                <a:latin typeface="Fira Code" panose="020B0809050000020004" pitchFamily="49" charset="0"/>
                <a:ea typeface="Fira Code" panose="020B0809050000020004" pitchFamily="49" charset="0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1800" kern="1200">
                <a:solidFill>
                  <a:srgbClr val="002060"/>
                </a:solidFill>
                <a:latin typeface="Fira Code" panose="020B0809050000020004" pitchFamily="49" charset="0"/>
                <a:ea typeface="Fira Code" panose="020B0809050000020004" pitchFamily="49" charset="0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1800" kern="1200">
                <a:solidFill>
                  <a:srgbClr val="002060"/>
                </a:solidFill>
                <a:latin typeface="Fira Code" panose="020B0809050000020004" pitchFamily="49" charset="0"/>
                <a:ea typeface="Fira Code" panose="020B0809050000020004" pitchFamily="49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800" spc="800" dirty="0">
                <a:solidFill>
                  <a:schemeClr val="bg1">
                    <a:lumMod val="95000"/>
                  </a:schemeClr>
                </a:solidFill>
              </a:rPr>
              <a:t>1 + 2 + 3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CA888AE-E53B-4DB2-A9AF-A209A8BF6D18}"/>
              </a:ext>
            </a:extLst>
          </p:cNvPr>
          <p:cNvSpPr/>
          <p:nvPr/>
        </p:nvSpPr>
        <p:spPr>
          <a:xfrm>
            <a:off x="6057902" y="2676525"/>
            <a:ext cx="3609972" cy="1143000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5BAC769-2E2E-45CA-BC5D-2E08868F9A03}"/>
              </a:ext>
            </a:extLst>
          </p:cNvPr>
          <p:cNvSpPr/>
          <p:nvPr/>
        </p:nvSpPr>
        <p:spPr>
          <a:xfrm>
            <a:off x="6324599" y="2790825"/>
            <a:ext cx="1990725" cy="895350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solidFill>
                <a:srgbClr val="00B0F0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04343AF-D1E9-4F1C-9F3A-0A5205F94F88}"/>
              </a:ext>
            </a:extLst>
          </p:cNvPr>
          <p:cNvSpPr/>
          <p:nvPr/>
        </p:nvSpPr>
        <p:spPr>
          <a:xfrm>
            <a:off x="6477000" y="3028950"/>
            <a:ext cx="400050" cy="40957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08A6F5E-A922-4C5E-BB55-AECF5D43B010}"/>
              </a:ext>
            </a:extLst>
          </p:cNvPr>
          <p:cNvSpPr/>
          <p:nvPr/>
        </p:nvSpPr>
        <p:spPr>
          <a:xfrm>
            <a:off x="7753350" y="3028950"/>
            <a:ext cx="400050" cy="40957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C002091-87AF-4ADD-82C3-5E6B523545B2}"/>
              </a:ext>
            </a:extLst>
          </p:cNvPr>
          <p:cNvSpPr/>
          <p:nvPr/>
        </p:nvSpPr>
        <p:spPr>
          <a:xfrm>
            <a:off x="9039225" y="3028950"/>
            <a:ext cx="400050" cy="40957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019102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99FA90-B6F8-46A5-B78A-DF35386E3E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Source code: https://github.com/SebastiaanZ/pypethon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28BF01-75D0-4E14-8E88-508B96DB56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98" y="1282700"/>
            <a:ext cx="11520000" cy="3603625"/>
          </a:xfrm>
        </p:spPr>
        <p:txBody>
          <a:bodyPr>
            <a:normAutofit/>
          </a:bodyPr>
          <a:lstStyle/>
          <a:p>
            <a:pPr>
              <a:spcBef>
                <a:spcPts val="4800"/>
              </a:spcBef>
            </a:pPr>
            <a:r>
              <a:rPr lang="en-GB" sz="2800" dirty="0"/>
              <a:t>We need to add a </a:t>
            </a:r>
            <a:r>
              <a:rPr lang="en-GB" sz="2800" b="1" dirty="0"/>
              <a:t>grammar rule </a:t>
            </a:r>
            <a:r>
              <a:rPr lang="en-GB" sz="2800" dirty="0"/>
              <a:t>for the pipe operator </a:t>
            </a:r>
          </a:p>
          <a:p>
            <a:pPr>
              <a:spcBef>
                <a:spcPts val="2400"/>
              </a:spcBef>
            </a:pPr>
            <a:r>
              <a:rPr lang="en-GB" sz="2800" dirty="0"/>
              <a:t>For that, we'll need to use </a:t>
            </a:r>
            <a:r>
              <a:rPr lang="en-GB" sz="2800" b="1" dirty="0"/>
              <a:t>Parsing Expression Grammar (PEG) </a:t>
            </a:r>
            <a:r>
              <a:rPr lang="en-GB" sz="2800" dirty="0"/>
              <a:t>syntax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62F7ED-A36B-4B6B-B5BA-015EA7A9A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Python's Grammar &amp; the PEG Parser</a:t>
            </a:r>
            <a:endParaRPr lang="en-NL" dirty="0"/>
          </a:p>
        </p:txBody>
      </p:sp>
      <p:sp>
        <p:nvSpPr>
          <p:cNvPr id="34" name="Content Placeholder 5">
            <a:extLst>
              <a:ext uri="{FF2B5EF4-FFF2-40B4-BE49-F238E27FC236}">
                <a16:creationId xmlns:a16="http://schemas.microsoft.com/office/drawing/2014/main" id="{CF46BCEE-06F6-400F-9203-F72179141ADB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35998" y="2899411"/>
            <a:ext cx="11520000" cy="3168014"/>
          </a:xfrm>
          <a:solidFill>
            <a:schemeClr val="tx1">
              <a:lumMod val="95000"/>
              <a:lumOff val="5000"/>
            </a:schemeClr>
          </a:solidFill>
        </p:spPr>
        <p:txBody>
          <a:bodyPr anchor="ctr">
            <a:normAutofit/>
          </a:bodyPr>
          <a:lstStyle/>
          <a:p>
            <a:pPr algn="ctr"/>
            <a:r>
              <a:rPr lang="en-GB" sz="4000" spc="-400" dirty="0">
                <a:solidFill>
                  <a:schemeClr val="bg1">
                    <a:lumMod val="95000"/>
                  </a:schemeClr>
                </a:solidFill>
              </a:rPr>
              <a:t>10 |&gt; double |&gt; triple |&gt; double |&gt; print</a:t>
            </a:r>
            <a:endParaRPr lang="en-NL" sz="4000" spc="-4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60589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2F7ED-A36B-4B6B-B5BA-015EA7A9A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Implementing our new grammar rule</a:t>
            </a:r>
            <a:endParaRPr lang="en-NL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4FCA1339-0C91-47B3-B104-02ED00B0B349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36000" y="1476376"/>
            <a:ext cx="11520000" cy="5140424"/>
          </a:xfrm>
          <a:solidFill>
            <a:schemeClr val="tx1">
              <a:lumMod val="95000"/>
              <a:lumOff val="5000"/>
            </a:schemeClr>
          </a:solidFill>
        </p:spPr>
        <p:txBody>
          <a:bodyPr>
            <a:normAutofit/>
          </a:bodyPr>
          <a:lstStyle/>
          <a:p>
            <a:r>
              <a:rPr lang="nl-NL" sz="2200" dirty="0" err="1"/>
              <a:t>shift_expr</a:t>
            </a:r>
            <a:r>
              <a:rPr lang="nl-NL" sz="2200" dirty="0"/>
              <a:t>[</a:t>
            </a:r>
            <a:r>
              <a:rPr lang="nl-NL" sz="2200" dirty="0" err="1"/>
              <a:t>expr_ty</a:t>
            </a:r>
            <a:r>
              <a:rPr lang="nl-NL" sz="2200" dirty="0"/>
              <a:t>]:</a:t>
            </a:r>
          </a:p>
          <a:p>
            <a:r>
              <a:rPr lang="nl-NL" sz="2200" dirty="0"/>
              <a:t>    | a=</a:t>
            </a:r>
            <a:r>
              <a:rPr lang="nl-NL" sz="2200" dirty="0" err="1"/>
              <a:t>shift_expr</a:t>
            </a:r>
            <a:r>
              <a:rPr lang="nl-NL" sz="2200" dirty="0"/>
              <a:t> '&lt;&lt;' b=</a:t>
            </a:r>
            <a:r>
              <a:rPr lang="nl-NL" sz="2200" dirty="0" err="1"/>
              <a:t>sum</a:t>
            </a:r>
            <a:r>
              <a:rPr lang="nl-NL" sz="2200" dirty="0"/>
              <a:t> { _</a:t>
            </a:r>
            <a:r>
              <a:rPr lang="nl-NL" sz="2200" dirty="0" err="1"/>
              <a:t>Py_BinOp</a:t>
            </a:r>
            <a:r>
              <a:rPr lang="nl-NL" sz="2200" dirty="0"/>
              <a:t>(a, </a:t>
            </a:r>
            <a:r>
              <a:rPr lang="nl-NL" sz="2200" dirty="0" err="1"/>
              <a:t>LShift</a:t>
            </a:r>
            <a:r>
              <a:rPr lang="nl-NL" sz="2200" dirty="0"/>
              <a:t>, b, EXTRA) }</a:t>
            </a:r>
          </a:p>
          <a:p>
            <a:r>
              <a:rPr lang="nl-NL" sz="2200" dirty="0"/>
              <a:t>    | a=</a:t>
            </a:r>
            <a:r>
              <a:rPr lang="nl-NL" sz="2200" dirty="0" err="1"/>
              <a:t>shift_expr</a:t>
            </a:r>
            <a:r>
              <a:rPr lang="nl-NL" sz="2200" dirty="0"/>
              <a:t> '&gt;&gt;' b=</a:t>
            </a:r>
            <a:r>
              <a:rPr lang="nl-NL" sz="2200" dirty="0" err="1"/>
              <a:t>sum</a:t>
            </a:r>
            <a:r>
              <a:rPr lang="nl-NL" sz="2200" dirty="0"/>
              <a:t> { _</a:t>
            </a:r>
            <a:r>
              <a:rPr lang="nl-NL" sz="2200" dirty="0" err="1"/>
              <a:t>Py_BinOp</a:t>
            </a:r>
            <a:r>
              <a:rPr lang="nl-NL" sz="2200" dirty="0"/>
              <a:t>(a, </a:t>
            </a:r>
            <a:r>
              <a:rPr lang="nl-NL" sz="2200" dirty="0" err="1"/>
              <a:t>RShift</a:t>
            </a:r>
            <a:r>
              <a:rPr lang="nl-NL" sz="2200" dirty="0"/>
              <a:t>, b, EXTRA) }</a:t>
            </a:r>
          </a:p>
          <a:p>
            <a:r>
              <a:rPr lang="nl-NL" sz="2200" dirty="0"/>
              <a:t>    | </a:t>
            </a:r>
            <a:r>
              <a:rPr lang="nl-NL" sz="2200" dirty="0" err="1"/>
              <a:t>sum</a:t>
            </a:r>
            <a:endParaRPr lang="nl-NL" sz="2200" dirty="0"/>
          </a:p>
          <a:p>
            <a:endParaRPr lang="nl-NL" sz="2200" dirty="0"/>
          </a:p>
          <a:p>
            <a:r>
              <a:rPr lang="nl-NL" sz="2200" dirty="0" err="1"/>
              <a:t>sum</a:t>
            </a:r>
            <a:r>
              <a:rPr lang="nl-NL" sz="2200" dirty="0"/>
              <a:t>[</a:t>
            </a:r>
            <a:r>
              <a:rPr lang="nl-NL" sz="2200" dirty="0" err="1"/>
              <a:t>expr_ty</a:t>
            </a:r>
            <a:r>
              <a:rPr lang="nl-NL" sz="2200" dirty="0"/>
              <a:t>]:</a:t>
            </a:r>
          </a:p>
          <a:p>
            <a:r>
              <a:rPr lang="nl-NL" sz="2200" dirty="0"/>
              <a:t>    | a=</a:t>
            </a:r>
            <a:r>
              <a:rPr lang="nl-NL" sz="2200" dirty="0" err="1"/>
              <a:t>sum</a:t>
            </a:r>
            <a:r>
              <a:rPr lang="nl-NL" sz="2200" dirty="0"/>
              <a:t> '+' b=term { _</a:t>
            </a:r>
            <a:r>
              <a:rPr lang="nl-NL" sz="2200" dirty="0" err="1"/>
              <a:t>Py_BinOp</a:t>
            </a:r>
            <a:r>
              <a:rPr lang="nl-NL" sz="2200" dirty="0"/>
              <a:t>(a, </a:t>
            </a:r>
            <a:r>
              <a:rPr lang="nl-NL" sz="2200" dirty="0" err="1"/>
              <a:t>Add</a:t>
            </a:r>
            <a:r>
              <a:rPr lang="nl-NL" sz="2200" dirty="0"/>
              <a:t>, b, EXTRA) }</a:t>
            </a:r>
          </a:p>
          <a:p>
            <a:r>
              <a:rPr lang="nl-NL" sz="2200" dirty="0"/>
              <a:t>    | a=</a:t>
            </a:r>
            <a:r>
              <a:rPr lang="nl-NL" sz="2200" dirty="0" err="1"/>
              <a:t>sum</a:t>
            </a:r>
            <a:r>
              <a:rPr lang="nl-NL" sz="2200" dirty="0"/>
              <a:t> '-' b=term { _</a:t>
            </a:r>
            <a:r>
              <a:rPr lang="nl-NL" sz="2200" dirty="0" err="1"/>
              <a:t>Py_BinOp</a:t>
            </a:r>
            <a:r>
              <a:rPr lang="nl-NL" sz="2200" dirty="0"/>
              <a:t>(a, Sub, b, EXTRA) }</a:t>
            </a:r>
          </a:p>
          <a:p>
            <a:r>
              <a:rPr lang="nl-NL" sz="2200" dirty="0"/>
              <a:t>    | term</a:t>
            </a:r>
          </a:p>
          <a:p>
            <a:endParaRPr lang="nl-NL" sz="2200" dirty="0"/>
          </a:p>
          <a:p>
            <a:r>
              <a:rPr lang="nl-NL" sz="2200" dirty="0">
                <a:solidFill>
                  <a:schemeClr val="bg1">
                    <a:lumMod val="65000"/>
                  </a:schemeClr>
                </a:solidFill>
              </a:rPr>
              <a:t># (...)</a:t>
            </a:r>
          </a:p>
        </p:txBody>
      </p:sp>
      <p:sp>
        <p:nvSpPr>
          <p:cNvPr id="16" name="Content Placeholder 4">
            <a:extLst>
              <a:ext uri="{FF2B5EF4-FFF2-40B4-BE49-F238E27FC236}">
                <a16:creationId xmlns:a16="http://schemas.microsoft.com/office/drawing/2014/main" id="{3F55D7AC-8C87-4194-BB85-EF35A41ABE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000" y="908653"/>
            <a:ext cx="11520000" cy="479870"/>
          </a:xfrm>
          <a:ln>
            <a:solidFill>
              <a:schemeClr val="tx1"/>
            </a:solidFill>
          </a:ln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2800" b="1" dirty="0"/>
              <a:t>File: </a:t>
            </a:r>
            <a:r>
              <a:rPr lang="en-GB" sz="2800" dirty="0"/>
              <a:t>Grammar/</a:t>
            </a:r>
            <a:r>
              <a:rPr lang="en-GB" sz="2800" dirty="0" err="1"/>
              <a:t>python.gram</a:t>
            </a:r>
            <a:endParaRPr lang="en-NL" sz="2800" dirty="0"/>
          </a:p>
        </p:txBody>
      </p:sp>
    </p:spTree>
    <p:extLst>
      <p:ext uri="{BB962C8B-B14F-4D97-AF65-F5344CB8AC3E}">
        <p14:creationId xmlns:p14="http://schemas.microsoft.com/office/powerpoint/2010/main" val="27626680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2F7ED-A36B-4B6B-B5BA-015EA7A9A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Implementing our new grammar rule</a:t>
            </a:r>
            <a:endParaRPr lang="en-NL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4FCA1339-0C91-47B3-B104-02ED00B0B349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36000" y="1476376"/>
            <a:ext cx="11520000" cy="5140424"/>
          </a:xfrm>
          <a:solidFill>
            <a:schemeClr val="tx1">
              <a:lumMod val="95000"/>
              <a:lumOff val="5000"/>
            </a:schemeClr>
          </a:solidFill>
        </p:spPr>
        <p:txBody>
          <a:bodyPr>
            <a:normAutofit lnSpcReduction="10000"/>
          </a:bodyPr>
          <a:lstStyle/>
          <a:p>
            <a:r>
              <a:rPr lang="nl-NL" sz="2200" dirty="0" err="1"/>
              <a:t>shift_expr</a:t>
            </a:r>
            <a:r>
              <a:rPr lang="nl-NL" sz="2200" dirty="0"/>
              <a:t>[</a:t>
            </a:r>
            <a:r>
              <a:rPr lang="nl-NL" sz="2200" dirty="0" err="1"/>
              <a:t>expr_ty</a:t>
            </a:r>
            <a:r>
              <a:rPr lang="nl-NL" sz="2200" dirty="0"/>
              <a:t>]:</a:t>
            </a:r>
          </a:p>
          <a:p>
            <a:r>
              <a:rPr lang="nl-NL" sz="2200" dirty="0"/>
              <a:t>    | a=</a:t>
            </a:r>
            <a:r>
              <a:rPr lang="nl-NL" sz="2200" dirty="0" err="1"/>
              <a:t>shift_expr</a:t>
            </a:r>
            <a:r>
              <a:rPr lang="nl-NL" sz="2200" dirty="0"/>
              <a:t> '&lt;&lt;' b=</a:t>
            </a:r>
            <a:r>
              <a:rPr lang="nl-NL" sz="2200" dirty="0" err="1"/>
              <a:t>sum</a:t>
            </a:r>
            <a:r>
              <a:rPr lang="nl-NL" sz="2200" dirty="0"/>
              <a:t> { _</a:t>
            </a:r>
            <a:r>
              <a:rPr lang="nl-NL" sz="2200" dirty="0" err="1"/>
              <a:t>Py_BinOp</a:t>
            </a:r>
            <a:r>
              <a:rPr lang="nl-NL" sz="2200" dirty="0"/>
              <a:t>(a, </a:t>
            </a:r>
            <a:r>
              <a:rPr lang="nl-NL" sz="2200" dirty="0" err="1"/>
              <a:t>LShift</a:t>
            </a:r>
            <a:r>
              <a:rPr lang="nl-NL" sz="2200" dirty="0"/>
              <a:t>, b, EXTRA) }</a:t>
            </a:r>
          </a:p>
          <a:p>
            <a:r>
              <a:rPr lang="nl-NL" sz="2200" dirty="0"/>
              <a:t>    | a=</a:t>
            </a:r>
            <a:r>
              <a:rPr lang="nl-NL" sz="2200" dirty="0" err="1"/>
              <a:t>shift_expr</a:t>
            </a:r>
            <a:r>
              <a:rPr lang="nl-NL" sz="2200" dirty="0"/>
              <a:t> '&gt;&gt;' b=</a:t>
            </a:r>
            <a:r>
              <a:rPr lang="nl-NL" sz="2200" dirty="0" err="1"/>
              <a:t>sum</a:t>
            </a:r>
            <a:r>
              <a:rPr lang="nl-NL" sz="2200" dirty="0"/>
              <a:t> { _</a:t>
            </a:r>
            <a:r>
              <a:rPr lang="nl-NL" sz="2200" dirty="0" err="1"/>
              <a:t>Py_BinOp</a:t>
            </a:r>
            <a:r>
              <a:rPr lang="nl-NL" sz="2200" dirty="0"/>
              <a:t>(a, </a:t>
            </a:r>
            <a:r>
              <a:rPr lang="nl-NL" sz="2200" dirty="0" err="1"/>
              <a:t>RShift</a:t>
            </a:r>
            <a:r>
              <a:rPr lang="nl-NL" sz="2200" dirty="0"/>
              <a:t>, b, EXTRA) }</a:t>
            </a:r>
          </a:p>
          <a:p>
            <a:r>
              <a:rPr lang="nl-NL" sz="2200" dirty="0"/>
              <a:t>    | </a:t>
            </a:r>
            <a:r>
              <a:rPr lang="nl-NL" sz="2200" dirty="0" err="1"/>
              <a:t>sum</a:t>
            </a:r>
            <a:endParaRPr lang="nl-NL" sz="2200" dirty="0"/>
          </a:p>
          <a:p>
            <a:endParaRPr lang="nl-NL" sz="2200" dirty="0"/>
          </a:p>
          <a:p>
            <a:r>
              <a:rPr lang="nl-NL" sz="2200" dirty="0"/>
              <a:t> </a:t>
            </a:r>
          </a:p>
          <a:p>
            <a:r>
              <a:rPr lang="nl-NL" sz="2200" dirty="0"/>
              <a:t> </a:t>
            </a:r>
          </a:p>
          <a:p>
            <a:r>
              <a:rPr lang="nl-NL" sz="2200" dirty="0"/>
              <a:t> </a:t>
            </a:r>
          </a:p>
          <a:p>
            <a:endParaRPr lang="nl-NL" sz="2200" dirty="0"/>
          </a:p>
          <a:p>
            <a:r>
              <a:rPr lang="nl-NL" sz="2200" dirty="0" err="1"/>
              <a:t>sum</a:t>
            </a:r>
            <a:r>
              <a:rPr lang="nl-NL" sz="2200" dirty="0"/>
              <a:t>[</a:t>
            </a:r>
            <a:r>
              <a:rPr lang="nl-NL" sz="2200" dirty="0" err="1"/>
              <a:t>expr_ty</a:t>
            </a:r>
            <a:r>
              <a:rPr lang="nl-NL" sz="2200" dirty="0"/>
              <a:t>]:</a:t>
            </a:r>
          </a:p>
          <a:p>
            <a:r>
              <a:rPr lang="nl-NL" sz="2200" dirty="0"/>
              <a:t>    | a=</a:t>
            </a:r>
            <a:r>
              <a:rPr lang="nl-NL" sz="2200" dirty="0" err="1"/>
              <a:t>sum</a:t>
            </a:r>
            <a:r>
              <a:rPr lang="nl-NL" sz="2200" dirty="0"/>
              <a:t> '+' b=term { _</a:t>
            </a:r>
            <a:r>
              <a:rPr lang="nl-NL" sz="2200" dirty="0" err="1"/>
              <a:t>Py_BinOp</a:t>
            </a:r>
            <a:r>
              <a:rPr lang="nl-NL" sz="2200" dirty="0"/>
              <a:t>(a, </a:t>
            </a:r>
            <a:r>
              <a:rPr lang="nl-NL" sz="2200" dirty="0" err="1"/>
              <a:t>Add</a:t>
            </a:r>
            <a:r>
              <a:rPr lang="nl-NL" sz="2200" dirty="0"/>
              <a:t>, b, EXTRA) }</a:t>
            </a:r>
          </a:p>
          <a:p>
            <a:r>
              <a:rPr lang="nl-NL" sz="2200" dirty="0"/>
              <a:t>    | a=</a:t>
            </a:r>
            <a:r>
              <a:rPr lang="nl-NL" sz="2200" dirty="0" err="1"/>
              <a:t>sum</a:t>
            </a:r>
            <a:r>
              <a:rPr lang="nl-NL" sz="2200" dirty="0"/>
              <a:t> '-' b=term { _</a:t>
            </a:r>
            <a:r>
              <a:rPr lang="nl-NL" sz="2200" dirty="0" err="1"/>
              <a:t>Py_BinOp</a:t>
            </a:r>
            <a:r>
              <a:rPr lang="nl-NL" sz="2200" dirty="0"/>
              <a:t>(a, Sub, b, EXTRA) }</a:t>
            </a:r>
          </a:p>
          <a:p>
            <a:r>
              <a:rPr lang="nl-NL" sz="2200" dirty="0"/>
              <a:t>    | term</a:t>
            </a:r>
          </a:p>
        </p:txBody>
      </p:sp>
      <p:sp>
        <p:nvSpPr>
          <p:cNvPr id="16" name="Content Placeholder 4">
            <a:extLst>
              <a:ext uri="{FF2B5EF4-FFF2-40B4-BE49-F238E27FC236}">
                <a16:creationId xmlns:a16="http://schemas.microsoft.com/office/drawing/2014/main" id="{3F55D7AC-8C87-4194-BB85-EF35A41ABE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000" y="908653"/>
            <a:ext cx="11520000" cy="479870"/>
          </a:xfrm>
          <a:ln>
            <a:solidFill>
              <a:schemeClr val="tx1"/>
            </a:solidFill>
          </a:ln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2800" b="1" dirty="0"/>
              <a:t>File: </a:t>
            </a:r>
            <a:r>
              <a:rPr lang="en-GB" sz="2800" dirty="0"/>
              <a:t>Grammar/</a:t>
            </a:r>
            <a:r>
              <a:rPr lang="en-GB" sz="2800" dirty="0" err="1"/>
              <a:t>python.gram</a:t>
            </a:r>
            <a:endParaRPr lang="en-NL" sz="2800" dirty="0"/>
          </a:p>
        </p:txBody>
      </p:sp>
    </p:spTree>
    <p:extLst>
      <p:ext uri="{BB962C8B-B14F-4D97-AF65-F5344CB8AC3E}">
        <p14:creationId xmlns:p14="http://schemas.microsoft.com/office/powerpoint/2010/main" val="33112994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2F7ED-A36B-4B6B-B5BA-015EA7A9A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Implementing our new grammar rule</a:t>
            </a:r>
            <a:endParaRPr lang="en-NL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4FCA1339-0C91-47B3-B104-02ED00B0B349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36000" y="1476376"/>
            <a:ext cx="11520000" cy="5140424"/>
          </a:xfrm>
          <a:solidFill>
            <a:schemeClr val="tx1">
              <a:lumMod val="95000"/>
              <a:lumOff val="5000"/>
            </a:schemeClr>
          </a:solidFill>
        </p:spPr>
        <p:txBody>
          <a:bodyPr>
            <a:normAutofit lnSpcReduction="10000"/>
          </a:bodyPr>
          <a:lstStyle/>
          <a:p>
            <a:r>
              <a:rPr lang="nl-NL" sz="2200" dirty="0" err="1"/>
              <a:t>shift_expr</a:t>
            </a:r>
            <a:r>
              <a:rPr lang="nl-NL" sz="2200" dirty="0"/>
              <a:t>[</a:t>
            </a:r>
            <a:r>
              <a:rPr lang="nl-NL" sz="2200" dirty="0" err="1"/>
              <a:t>expr_ty</a:t>
            </a:r>
            <a:r>
              <a:rPr lang="nl-NL" sz="2200" dirty="0"/>
              <a:t>]:</a:t>
            </a:r>
          </a:p>
          <a:p>
            <a:r>
              <a:rPr lang="nl-NL" sz="2200" dirty="0"/>
              <a:t>    | a=</a:t>
            </a:r>
            <a:r>
              <a:rPr lang="nl-NL" sz="2200" dirty="0" err="1"/>
              <a:t>shift_expr</a:t>
            </a:r>
            <a:r>
              <a:rPr lang="nl-NL" sz="2200" dirty="0"/>
              <a:t> '&lt;&lt;' b=</a:t>
            </a:r>
            <a:r>
              <a:rPr lang="nl-NL" sz="2200" dirty="0" err="1"/>
              <a:t>sum</a:t>
            </a:r>
            <a:r>
              <a:rPr lang="nl-NL" sz="2200" dirty="0"/>
              <a:t> { _</a:t>
            </a:r>
            <a:r>
              <a:rPr lang="nl-NL" sz="2200" dirty="0" err="1"/>
              <a:t>Py_BinOp</a:t>
            </a:r>
            <a:r>
              <a:rPr lang="nl-NL" sz="2200" dirty="0"/>
              <a:t>(a, </a:t>
            </a:r>
            <a:r>
              <a:rPr lang="nl-NL" sz="2200" dirty="0" err="1"/>
              <a:t>LShift</a:t>
            </a:r>
            <a:r>
              <a:rPr lang="nl-NL" sz="2200" dirty="0"/>
              <a:t>, b, EXTRA) }</a:t>
            </a:r>
          </a:p>
          <a:p>
            <a:r>
              <a:rPr lang="nl-NL" sz="2200" dirty="0"/>
              <a:t>    | a=</a:t>
            </a:r>
            <a:r>
              <a:rPr lang="nl-NL" sz="2200" dirty="0" err="1"/>
              <a:t>shift_expr</a:t>
            </a:r>
            <a:r>
              <a:rPr lang="nl-NL" sz="2200" dirty="0"/>
              <a:t> '&gt;&gt;' b=</a:t>
            </a:r>
            <a:r>
              <a:rPr lang="nl-NL" sz="2200" dirty="0" err="1"/>
              <a:t>sum</a:t>
            </a:r>
            <a:r>
              <a:rPr lang="nl-NL" sz="2200" dirty="0"/>
              <a:t> { _</a:t>
            </a:r>
            <a:r>
              <a:rPr lang="nl-NL" sz="2200" dirty="0" err="1"/>
              <a:t>Py_BinOp</a:t>
            </a:r>
            <a:r>
              <a:rPr lang="nl-NL" sz="2200" dirty="0"/>
              <a:t>(a, </a:t>
            </a:r>
            <a:r>
              <a:rPr lang="nl-NL" sz="2200" dirty="0" err="1"/>
              <a:t>RShift</a:t>
            </a:r>
            <a:r>
              <a:rPr lang="nl-NL" sz="2200" dirty="0"/>
              <a:t>, b, EXTRA) }</a:t>
            </a:r>
          </a:p>
          <a:p>
            <a:r>
              <a:rPr lang="nl-NL" sz="2200" dirty="0"/>
              <a:t>    | </a:t>
            </a:r>
            <a:r>
              <a:rPr lang="nl-NL" sz="2200" dirty="0" err="1"/>
              <a:t>sum</a:t>
            </a:r>
            <a:endParaRPr lang="nl-NL" sz="2200" dirty="0"/>
          </a:p>
          <a:p>
            <a:endParaRPr lang="nl-NL" sz="2200" dirty="0"/>
          </a:p>
          <a:p>
            <a:r>
              <a:rPr lang="nl-NL" sz="2200" dirty="0"/>
              <a:t>pipe[</a:t>
            </a:r>
            <a:r>
              <a:rPr lang="nl-NL" sz="2200" dirty="0" err="1"/>
              <a:t>expr_ty</a:t>
            </a:r>
            <a:r>
              <a:rPr lang="nl-NL" sz="2200" dirty="0"/>
              <a:t>]:</a:t>
            </a:r>
          </a:p>
          <a:p>
            <a:r>
              <a:rPr lang="nl-NL" sz="2200" dirty="0"/>
              <a:t>    | pipe '|&gt;' </a:t>
            </a:r>
            <a:r>
              <a:rPr lang="nl-NL" sz="2200" dirty="0" err="1"/>
              <a:t>sum</a:t>
            </a:r>
            <a:endParaRPr lang="nl-NL" sz="2200" dirty="0"/>
          </a:p>
          <a:p>
            <a:r>
              <a:rPr lang="nl-NL" sz="2200" dirty="0"/>
              <a:t>    | </a:t>
            </a:r>
            <a:r>
              <a:rPr lang="nl-NL" sz="2200" dirty="0" err="1"/>
              <a:t>sum</a:t>
            </a:r>
            <a:endParaRPr lang="nl-NL" sz="2200" dirty="0"/>
          </a:p>
          <a:p>
            <a:endParaRPr lang="nl-NL" sz="2200" dirty="0"/>
          </a:p>
          <a:p>
            <a:r>
              <a:rPr lang="nl-NL" sz="2200" dirty="0" err="1"/>
              <a:t>sum</a:t>
            </a:r>
            <a:r>
              <a:rPr lang="nl-NL" sz="2200" dirty="0"/>
              <a:t>[</a:t>
            </a:r>
            <a:r>
              <a:rPr lang="nl-NL" sz="2200" dirty="0" err="1"/>
              <a:t>expr_ty</a:t>
            </a:r>
            <a:r>
              <a:rPr lang="nl-NL" sz="2200" dirty="0"/>
              <a:t>]:</a:t>
            </a:r>
          </a:p>
          <a:p>
            <a:r>
              <a:rPr lang="nl-NL" sz="2200" dirty="0"/>
              <a:t>    | a=</a:t>
            </a:r>
            <a:r>
              <a:rPr lang="nl-NL" sz="2200" dirty="0" err="1"/>
              <a:t>sum</a:t>
            </a:r>
            <a:r>
              <a:rPr lang="nl-NL" sz="2200" dirty="0"/>
              <a:t> '+' b=term { _</a:t>
            </a:r>
            <a:r>
              <a:rPr lang="nl-NL" sz="2200" dirty="0" err="1"/>
              <a:t>Py_BinOp</a:t>
            </a:r>
            <a:r>
              <a:rPr lang="nl-NL" sz="2200" dirty="0"/>
              <a:t>(a, </a:t>
            </a:r>
            <a:r>
              <a:rPr lang="nl-NL" sz="2200" dirty="0" err="1"/>
              <a:t>Add</a:t>
            </a:r>
            <a:r>
              <a:rPr lang="nl-NL" sz="2200" dirty="0"/>
              <a:t>, b, EXTRA) }</a:t>
            </a:r>
          </a:p>
          <a:p>
            <a:r>
              <a:rPr lang="nl-NL" sz="2200" dirty="0"/>
              <a:t>    | a=</a:t>
            </a:r>
            <a:r>
              <a:rPr lang="nl-NL" sz="2200" dirty="0" err="1"/>
              <a:t>sum</a:t>
            </a:r>
            <a:r>
              <a:rPr lang="nl-NL" sz="2200" dirty="0"/>
              <a:t> '-' b=term { _</a:t>
            </a:r>
            <a:r>
              <a:rPr lang="nl-NL" sz="2200" dirty="0" err="1"/>
              <a:t>Py_BinOp</a:t>
            </a:r>
            <a:r>
              <a:rPr lang="nl-NL" sz="2200" dirty="0"/>
              <a:t>(a, Sub, b, EXTRA) }</a:t>
            </a:r>
          </a:p>
          <a:p>
            <a:r>
              <a:rPr lang="nl-NL" sz="2200" dirty="0"/>
              <a:t>    | term</a:t>
            </a:r>
          </a:p>
        </p:txBody>
      </p:sp>
      <p:sp>
        <p:nvSpPr>
          <p:cNvPr id="16" name="Content Placeholder 4">
            <a:extLst>
              <a:ext uri="{FF2B5EF4-FFF2-40B4-BE49-F238E27FC236}">
                <a16:creationId xmlns:a16="http://schemas.microsoft.com/office/drawing/2014/main" id="{3F55D7AC-8C87-4194-BB85-EF35A41ABE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000" y="908653"/>
            <a:ext cx="11520000" cy="479870"/>
          </a:xfrm>
          <a:ln>
            <a:solidFill>
              <a:schemeClr val="tx1"/>
            </a:solidFill>
          </a:ln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2800" b="1" dirty="0"/>
              <a:t>File: </a:t>
            </a:r>
            <a:r>
              <a:rPr lang="en-GB" sz="2800" dirty="0"/>
              <a:t>Grammar/</a:t>
            </a:r>
            <a:r>
              <a:rPr lang="en-GB" sz="2800" dirty="0" err="1"/>
              <a:t>python.gram</a:t>
            </a:r>
            <a:endParaRPr lang="en-NL" sz="28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C99975-B7D6-492F-8D5F-A75DE7DE15EB}"/>
              </a:ext>
            </a:extLst>
          </p:cNvPr>
          <p:cNvSpPr/>
          <p:nvPr/>
        </p:nvSpPr>
        <p:spPr>
          <a:xfrm>
            <a:off x="990600" y="3746550"/>
            <a:ext cx="2838450" cy="4095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288884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2F7ED-A36B-4B6B-B5BA-015EA7A9A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Implementing our new grammar rule</a:t>
            </a:r>
            <a:endParaRPr lang="en-NL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4FCA1339-0C91-47B3-B104-02ED00B0B349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36000" y="1476376"/>
            <a:ext cx="11520000" cy="5140424"/>
          </a:xfrm>
          <a:solidFill>
            <a:schemeClr val="tx1">
              <a:lumMod val="95000"/>
              <a:lumOff val="5000"/>
            </a:schemeClr>
          </a:solidFill>
        </p:spPr>
        <p:txBody>
          <a:bodyPr>
            <a:normAutofit lnSpcReduction="10000"/>
          </a:bodyPr>
          <a:lstStyle/>
          <a:p>
            <a:r>
              <a:rPr lang="nl-NL" sz="2200" dirty="0" err="1"/>
              <a:t>shift_expr</a:t>
            </a:r>
            <a:r>
              <a:rPr lang="nl-NL" sz="2200" dirty="0"/>
              <a:t>[</a:t>
            </a:r>
            <a:r>
              <a:rPr lang="nl-NL" sz="2200" dirty="0" err="1"/>
              <a:t>expr_ty</a:t>
            </a:r>
            <a:r>
              <a:rPr lang="nl-NL" sz="2200" dirty="0"/>
              <a:t>]:</a:t>
            </a:r>
          </a:p>
          <a:p>
            <a:r>
              <a:rPr lang="nl-NL" sz="2200" dirty="0"/>
              <a:t>    | a=</a:t>
            </a:r>
            <a:r>
              <a:rPr lang="nl-NL" sz="2200" dirty="0" err="1"/>
              <a:t>shift_expr</a:t>
            </a:r>
            <a:r>
              <a:rPr lang="nl-NL" sz="2200" dirty="0"/>
              <a:t> '&lt;&lt;' b=</a:t>
            </a:r>
            <a:r>
              <a:rPr lang="nl-NL" sz="2200" dirty="0" err="1">
                <a:solidFill>
                  <a:srgbClr val="00B0F0"/>
                </a:solidFill>
              </a:rPr>
              <a:t>sum</a:t>
            </a:r>
            <a:r>
              <a:rPr lang="nl-NL" sz="2200" dirty="0"/>
              <a:t> { _</a:t>
            </a:r>
            <a:r>
              <a:rPr lang="nl-NL" sz="2200" dirty="0" err="1"/>
              <a:t>Py_BinOp</a:t>
            </a:r>
            <a:r>
              <a:rPr lang="nl-NL" sz="2200" dirty="0"/>
              <a:t>(a, </a:t>
            </a:r>
            <a:r>
              <a:rPr lang="nl-NL" sz="2200" dirty="0" err="1"/>
              <a:t>LShift</a:t>
            </a:r>
            <a:r>
              <a:rPr lang="nl-NL" sz="2200" dirty="0"/>
              <a:t>, b, EXTRA) }</a:t>
            </a:r>
          </a:p>
          <a:p>
            <a:r>
              <a:rPr lang="nl-NL" sz="2200" dirty="0"/>
              <a:t>    | a=</a:t>
            </a:r>
            <a:r>
              <a:rPr lang="nl-NL" sz="2200" dirty="0" err="1"/>
              <a:t>shift_expr</a:t>
            </a:r>
            <a:r>
              <a:rPr lang="nl-NL" sz="2200" dirty="0"/>
              <a:t> '&gt;&gt;' b=</a:t>
            </a:r>
            <a:r>
              <a:rPr lang="nl-NL" sz="2200" dirty="0" err="1">
                <a:solidFill>
                  <a:srgbClr val="00B0F0"/>
                </a:solidFill>
              </a:rPr>
              <a:t>sum</a:t>
            </a:r>
            <a:r>
              <a:rPr lang="nl-NL" sz="2200" dirty="0"/>
              <a:t> { _</a:t>
            </a:r>
            <a:r>
              <a:rPr lang="nl-NL" sz="2200" dirty="0" err="1"/>
              <a:t>Py_BinOp</a:t>
            </a:r>
            <a:r>
              <a:rPr lang="nl-NL" sz="2200" dirty="0"/>
              <a:t>(a, </a:t>
            </a:r>
            <a:r>
              <a:rPr lang="nl-NL" sz="2200" dirty="0" err="1"/>
              <a:t>RShift</a:t>
            </a:r>
            <a:r>
              <a:rPr lang="nl-NL" sz="2200" dirty="0"/>
              <a:t>, b, EXTRA) }</a:t>
            </a:r>
          </a:p>
          <a:p>
            <a:r>
              <a:rPr lang="nl-NL" sz="2200" dirty="0"/>
              <a:t>    | </a:t>
            </a:r>
            <a:r>
              <a:rPr lang="nl-NL" sz="2200" dirty="0" err="1">
                <a:solidFill>
                  <a:srgbClr val="00B0F0"/>
                </a:solidFill>
              </a:rPr>
              <a:t>sum</a:t>
            </a:r>
            <a:endParaRPr lang="nl-NL" sz="2200" dirty="0">
              <a:solidFill>
                <a:srgbClr val="00B0F0"/>
              </a:solidFill>
            </a:endParaRPr>
          </a:p>
          <a:p>
            <a:endParaRPr lang="nl-NL" sz="2200" dirty="0"/>
          </a:p>
          <a:p>
            <a:r>
              <a:rPr lang="nl-NL" sz="2200" dirty="0"/>
              <a:t>pipe[</a:t>
            </a:r>
            <a:r>
              <a:rPr lang="nl-NL" sz="2200" dirty="0" err="1"/>
              <a:t>expr_ty</a:t>
            </a:r>
            <a:r>
              <a:rPr lang="nl-NL" sz="2200" dirty="0"/>
              <a:t>]:</a:t>
            </a:r>
          </a:p>
          <a:p>
            <a:r>
              <a:rPr lang="nl-NL" sz="2200" dirty="0"/>
              <a:t>    | pipe '|&gt;' </a:t>
            </a:r>
            <a:r>
              <a:rPr lang="nl-NL" sz="2200" dirty="0" err="1"/>
              <a:t>sum</a:t>
            </a:r>
            <a:endParaRPr lang="nl-NL" sz="2200" dirty="0"/>
          </a:p>
          <a:p>
            <a:r>
              <a:rPr lang="nl-NL" sz="2200" dirty="0"/>
              <a:t>    | </a:t>
            </a:r>
            <a:r>
              <a:rPr lang="nl-NL" sz="2200" dirty="0" err="1"/>
              <a:t>sum</a:t>
            </a:r>
            <a:endParaRPr lang="nl-NL" sz="2200" dirty="0"/>
          </a:p>
          <a:p>
            <a:endParaRPr lang="nl-NL" sz="2200" dirty="0"/>
          </a:p>
          <a:p>
            <a:r>
              <a:rPr lang="nl-NL" sz="2200" dirty="0" err="1">
                <a:solidFill>
                  <a:srgbClr val="00B0F0"/>
                </a:solidFill>
              </a:rPr>
              <a:t>sum</a:t>
            </a:r>
            <a:r>
              <a:rPr lang="nl-NL" sz="2200" dirty="0"/>
              <a:t>[</a:t>
            </a:r>
            <a:r>
              <a:rPr lang="nl-NL" sz="2200" dirty="0" err="1"/>
              <a:t>expr_ty</a:t>
            </a:r>
            <a:r>
              <a:rPr lang="nl-NL" sz="2200" dirty="0"/>
              <a:t>]:</a:t>
            </a:r>
          </a:p>
          <a:p>
            <a:r>
              <a:rPr lang="nl-NL" sz="2200" dirty="0"/>
              <a:t>    | a=</a:t>
            </a:r>
            <a:r>
              <a:rPr lang="nl-NL" sz="2200" dirty="0" err="1"/>
              <a:t>sum</a:t>
            </a:r>
            <a:r>
              <a:rPr lang="nl-NL" sz="2200" dirty="0"/>
              <a:t> '+' b=term { _</a:t>
            </a:r>
            <a:r>
              <a:rPr lang="nl-NL" sz="2200" dirty="0" err="1"/>
              <a:t>Py_BinOp</a:t>
            </a:r>
            <a:r>
              <a:rPr lang="nl-NL" sz="2200" dirty="0"/>
              <a:t>(a, </a:t>
            </a:r>
            <a:r>
              <a:rPr lang="nl-NL" sz="2200" dirty="0" err="1"/>
              <a:t>Add</a:t>
            </a:r>
            <a:r>
              <a:rPr lang="nl-NL" sz="2200" dirty="0"/>
              <a:t>, b, EXTRA) }</a:t>
            </a:r>
          </a:p>
          <a:p>
            <a:r>
              <a:rPr lang="nl-NL" sz="2200" dirty="0"/>
              <a:t>    | a=</a:t>
            </a:r>
            <a:r>
              <a:rPr lang="nl-NL" sz="2200" dirty="0" err="1"/>
              <a:t>sum</a:t>
            </a:r>
            <a:r>
              <a:rPr lang="nl-NL" sz="2200" dirty="0"/>
              <a:t> '-' b=term { _</a:t>
            </a:r>
            <a:r>
              <a:rPr lang="nl-NL" sz="2200" dirty="0" err="1"/>
              <a:t>Py_BinOp</a:t>
            </a:r>
            <a:r>
              <a:rPr lang="nl-NL" sz="2200" dirty="0"/>
              <a:t>(a, Sub, b, EXTRA) }</a:t>
            </a:r>
          </a:p>
          <a:p>
            <a:r>
              <a:rPr lang="nl-NL" sz="2200" dirty="0"/>
              <a:t>    | term</a:t>
            </a:r>
          </a:p>
        </p:txBody>
      </p:sp>
      <p:sp>
        <p:nvSpPr>
          <p:cNvPr id="16" name="Content Placeholder 4">
            <a:extLst>
              <a:ext uri="{FF2B5EF4-FFF2-40B4-BE49-F238E27FC236}">
                <a16:creationId xmlns:a16="http://schemas.microsoft.com/office/drawing/2014/main" id="{3F55D7AC-8C87-4194-BB85-EF35A41ABE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000" y="908653"/>
            <a:ext cx="11520000" cy="479870"/>
          </a:xfrm>
          <a:ln>
            <a:solidFill>
              <a:schemeClr val="tx1"/>
            </a:solidFill>
          </a:ln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2800" b="1" dirty="0"/>
              <a:t>File: </a:t>
            </a:r>
            <a:r>
              <a:rPr lang="en-GB" sz="2800" dirty="0"/>
              <a:t>Grammar/</a:t>
            </a:r>
            <a:r>
              <a:rPr lang="en-GB" sz="2800" dirty="0" err="1"/>
              <a:t>python.gram</a:t>
            </a:r>
            <a:endParaRPr lang="en-NL" sz="2800" dirty="0"/>
          </a:p>
        </p:txBody>
      </p:sp>
    </p:spTree>
    <p:extLst>
      <p:ext uri="{BB962C8B-B14F-4D97-AF65-F5344CB8AC3E}">
        <p14:creationId xmlns:p14="http://schemas.microsoft.com/office/powerpoint/2010/main" val="13630203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2F7ED-A36B-4B6B-B5BA-015EA7A9A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Implementing our new grammar rule</a:t>
            </a:r>
            <a:endParaRPr lang="en-NL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4FCA1339-0C91-47B3-B104-02ED00B0B349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36000" y="1476376"/>
            <a:ext cx="11520000" cy="5140424"/>
          </a:xfrm>
          <a:solidFill>
            <a:schemeClr val="tx1">
              <a:lumMod val="95000"/>
              <a:lumOff val="5000"/>
            </a:schemeClr>
          </a:solidFill>
        </p:spPr>
        <p:txBody>
          <a:bodyPr>
            <a:normAutofit lnSpcReduction="10000"/>
          </a:bodyPr>
          <a:lstStyle/>
          <a:p>
            <a:r>
              <a:rPr lang="nl-NL" sz="2200" dirty="0" err="1"/>
              <a:t>shift_expr</a:t>
            </a:r>
            <a:r>
              <a:rPr lang="nl-NL" sz="2200" dirty="0"/>
              <a:t>[</a:t>
            </a:r>
            <a:r>
              <a:rPr lang="nl-NL" sz="2200" dirty="0" err="1"/>
              <a:t>expr_ty</a:t>
            </a:r>
            <a:r>
              <a:rPr lang="nl-NL" sz="2200" dirty="0"/>
              <a:t>]:</a:t>
            </a:r>
          </a:p>
          <a:p>
            <a:r>
              <a:rPr lang="nl-NL" sz="2200" dirty="0"/>
              <a:t>    | a=</a:t>
            </a:r>
            <a:r>
              <a:rPr lang="nl-NL" sz="2200" dirty="0" err="1"/>
              <a:t>shift_expr</a:t>
            </a:r>
            <a:r>
              <a:rPr lang="nl-NL" sz="2200" dirty="0"/>
              <a:t> '&lt;&lt;' b=</a:t>
            </a:r>
            <a:r>
              <a:rPr lang="nl-NL" sz="2200" dirty="0">
                <a:solidFill>
                  <a:srgbClr val="FFFF00"/>
                </a:solidFill>
              </a:rPr>
              <a:t>pipe </a:t>
            </a:r>
            <a:r>
              <a:rPr lang="nl-NL" sz="2200" dirty="0"/>
              <a:t>{ _</a:t>
            </a:r>
            <a:r>
              <a:rPr lang="nl-NL" sz="2200" dirty="0" err="1"/>
              <a:t>Py_BinOp</a:t>
            </a:r>
            <a:r>
              <a:rPr lang="nl-NL" sz="2200" dirty="0"/>
              <a:t>(a, </a:t>
            </a:r>
            <a:r>
              <a:rPr lang="nl-NL" sz="2200" dirty="0" err="1"/>
              <a:t>LShift</a:t>
            </a:r>
            <a:r>
              <a:rPr lang="nl-NL" sz="2200" dirty="0"/>
              <a:t>, b, EXTRA) }</a:t>
            </a:r>
          </a:p>
          <a:p>
            <a:r>
              <a:rPr lang="nl-NL" sz="2200" dirty="0"/>
              <a:t>    | a=</a:t>
            </a:r>
            <a:r>
              <a:rPr lang="nl-NL" sz="2200" dirty="0" err="1"/>
              <a:t>shift_expr</a:t>
            </a:r>
            <a:r>
              <a:rPr lang="nl-NL" sz="2200" dirty="0"/>
              <a:t> '&gt;&gt;' b=</a:t>
            </a:r>
            <a:r>
              <a:rPr lang="nl-NL" sz="2200" dirty="0">
                <a:solidFill>
                  <a:srgbClr val="FFFF00"/>
                </a:solidFill>
              </a:rPr>
              <a:t>pipe </a:t>
            </a:r>
            <a:r>
              <a:rPr lang="nl-NL" sz="2200" dirty="0"/>
              <a:t>{ _</a:t>
            </a:r>
            <a:r>
              <a:rPr lang="nl-NL" sz="2200" dirty="0" err="1"/>
              <a:t>Py_BinOp</a:t>
            </a:r>
            <a:r>
              <a:rPr lang="nl-NL" sz="2200" dirty="0"/>
              <a:t>(a, </a:t>
            </a:r>
            <a:r>
              <a:rPr lang="nl-NL" sz="2200" dirty="0" err="1"/>
              <a:t>RShift</a:t>
            </a:r>
            <a:r>
              <a:rPr lang="nl-NL" sz="2200" dirty="0"/>
              <a:t>, b, EXTRA) }</a:t>
            </a:r>
          </a:p>
          <a:p>
            <a:r>
              <a:rPr lang="nl-NL" sz="2200" dirty="0"/>
              <a:t>    | </a:t>
            </a:r>
            <a:r>
              <a:rPr lang="nl-NL" sz="2200" dirty="0">
                <a:solidFill>
                  <a:srgbClr val="FFFF00"/>
                </a:solidFill>
              </a:rPr>
              <a:t>pipe</a:t>
            </a:r>
          </a:p>
          <a:p>
            <a:endParaRPr lang="nl-NL" sz="2200" dirty="0"/>
          </a:p>
          <a:p>
            <a:r>
              <a:rPr lang="nl-NL" sz="2200" dirty="0">
                <a:solidFill>
                  <a:srgbClr val="FFFF00"/>
                </a:solidFill>
              </a:rPr>
              <a:t>pipe</a:t>
            </a:r>
            <a:r>
              <a:rPr lang="nl-NL" sz="2200" dirty="0"/>
              <a:t>[</a:t>
            </a:r>
            <a:r>
              <a:rPr lang="nl-NL" sz="2200" dirty="0" err="1"/>
              <a:t>expr_ty</a:t>
            </a:r>
            <a:r>
              <a:rPr lang="nl-NL" sz="2200" dirty="0"/>
              <a:t>]:</a:t>
            </a:r>
          </a:p>
          <a:p>
            <a:r>
              <a:rPr lang="nl-NL" sz="2200" dirty="0"/>
              <a:t>    | pipe '|&gt;' </a:t>
            </a:r>
            <a:r>
              <a:rPr lang="nl-NL" sz="2200" dirty="0" err="1"/>
              <a:t>sum</a:t>
            </a:r>
            <a:endParaRPr lang="nl-NL" sz="2200" dirty="0"/>
          </a:p>
          <a:p>
            <a:r>
              <a:rPr lang="nl-NL" sz="2200" dirty="0"/>
              <a:t>    | </a:t>
            </a:r>
            <a:r>
              <a:rPr lang="nl-NL" sz="2200" dirty="0" err="1"/>
              <a:t>sum</a:t>
            </a:r>
            <a:endParaRPr lang="nl-NL" sz="2200" dirty="0"/>
          </a:p>
          <a:p>
            <a:endParaRPr lang="nl-NL" sz="2200" dirty="0"/>
          </a:p>
          <a:p>
            <a:r>
              <a:rPr lang="nl-NL" sz="2200" dirty="0" err="1"/>
              <a:t>sum</a:t>
            </a:r>
            <a:r>
              <a:rPr lang="nl-NL" sz="2200" dirty="0"/>
              <a:t>[</a:t>
            </a:r>
            <a:r>
              <a:rPr lang="nl-NL" sz="2200" dirty="0" err="1"/>
              <a:t>expr_ty</a:t>
            </a:r>
            <a:r>
              <a:rPr lang="nl-NL" sz="2200" dirty="0"/>
              <a:t>]:</a:t>
            </a:r>
          </a:p>
          <a:p>
            <a:r>
              <a:rPr lang="nl-NL" sz="2200" dirty="0"/>
              <a:t>    | a=</a:t>
            </a:r>
            <a:r>
              <a:rPr lang="nl-NL" sz="2200" dirty="0" err="1"/>
              <a:t>sum</a:t>
            </a:r>
            <a:r>
              <a:rPr lang="nl-NL" sz="2200" dirty="0"/>
              <a:t> '+' b=term { _</a:t>
            </a:r>
            <a:r>
              <a:rPr lang="nl-NL" sz="2200" dirty="0" err="1"/>
              <a:t>Py_BinOp</a:t>
            </a:r>
            <a:r>
              <a:rPr lang="nl-NL" sz="2200" dirty="0"/>
              <a:t>(a, </a:t>
            </a:r>
            <a:r>
              <a:rPr lang="nl-NL" sz="2200" dirty="0" err="1"/>
              <a:t>Add</a:t>
            </a:r>
            <a:r>
              <a:rPr lang="nl-NL" sz="2200" dirty="0"/>
              <a:t>, b, EXTRA) }</a:t>
            </a:r>
          </a:p>
          <a:p>
            <a:r>
              <a:rPr lang="nl-NL" sz="2200" dirty="0"/>
              <a:t>    | a=</a:t>
            </a:r>
            <a:r>
              <a:rPr lang="nl-NL" sz="2200" dirty="0" err="1"/>
              <a:t>sum</a:t>
            </a:r>
            <a:r>
              <a:rPr lang="nl-NL" sz="2200" dirty="0"/>
              <a:t> '-' b=term { _</a:t>
            </a:r>
            <a:r>
              <a:rPr lang="nl-NL" sz="2200" dirty="0" err="1"/>
              <a:t>Py_BinOp</a:t>
            </a:r>
            <a:r>
              <a:rPr lang="nl-NL" sz="2200" dirty="0"/>
              <a:t>(a, Sub, b, EXTRA) }</a:t>
            </a:r>
          </a:p>
          <a:p>
            <a:r>
              <a:rPr lang="nl-NL" sz="2200" dirty="0"/>
              <a:t>    | term</a:t>
            </a:r>
          </a:p>
        </p:txBody>
      </p:sp>
      <p:sp>
        <p:nvSpPr>
          <p:cNvPr id="16" name="Content Placeholder 4">
            <a:extLst>
              <a:ext uri="{FF2B5EF4-FFF2-40B4-BE49-F238E27FC236}">
                <a16:creationId xmlns:a16="http://schemas.microsoft.com/office/drawing/2014/main" id="{3F55D7AC-8C87-4194-BB85-EF35A41ABE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000" y="908653"/>
            <a:ext cx="11520000" cy="479870"/>
          </a:xfrm>
          <a:ln>
            <a:solidFill>
              <a:schemeClr val="tx1"/>
            </a:solidFill>
          </a:ln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2800" b="1" dirty="0"/>
              <a:t>File: </a:t>
            </a:r>
            <a:r>
              <a:rPr lang="en-GB" sz="2800" dirty="0"/>
              <a:t>Grammar/</a:t>
            </a:r>
            <a:r>
              <a:rPr lang="en-GB" sz="2800" dirty="0" err="1"/>
              <a:t>python.gram</a:t>
            </a:r>
            <a:endParaRPr lang="en-NL" sz="2800" dirty="0"/>
          </a:p>
        </p:txBody>
      </p:sp>
    </p:spTree>
    <p:extLst>
      <p:ext uri="{BB962C8B-B14F-4D97-AF65-F5344CB8AC3E}">
        <p14:creationId xmlns:p14="http://schemas.microsoft.com/office/powerpoint/2010/main" val="37937431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2F7ED-A36B-4B6B-B5BA-015EA7A9A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Grammar Actions: from a match to an AST node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99FA90-B6F8-46A5-B78A-DF35386E3E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Source code: https://github.com/SebastiaanZ/pypethon</a:t>
            </a:r>
            <a:endParaRPr lang="en-NL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C655CB-1A6D-4E84-B956-51F4A88ADD1D}"/>
              </a:ext>
            </a:extLst>
          </p:cNvPr>
          <p:cNvSpPr txBox="1"/>
          <p:nvPr/>
        </p:nvSpPr>
        <p:spPr>
          <a:xfrm>
            <a:off x="349699" y="1992395"/>
            <a:ext cx="3557270" cy="829323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none" tIns="90000" bIns="90000" rtlCol="0" anchor="ctr">
            <a:noAutofit/>
          </a:bodyPr>
          <a:lstStyle/>
          <a:p>
            <a:pPr algn="ctr"/>
            <a:r>
              <a:rPr lang="en-GB" sz="3200" dirty="0">
                <a:solidFill>
                  <a:schemeClr val="bg1">
                    <a:lumMod val="9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10 |&gt; double</a:t>
            </a:r>
            <a:endParaRPr lang="en-NL" sz="3200" dirty="0">
              <a:solidFill>
                <a:schemeClr val="bg1">
                  <a:lumMod val="95000"/>
                </a:schemeClr>
              </a:solidFill>
              <a:latin typeface="Fira Code" panose="020B0809050000020004" pitchFamily="49" charset="0"/>
              <a:ea typeface="Fira Code" panose="020B0809050000020004" pitchFamily="49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F49D6B4-17B8-4A6B-BDDA-E80AC3321FD7}"/>
              </a:ext>
            </a:extLst>
          </p:cNvPr>
          <p:cNvCxnSpPr>
            <a:cxnSpLocks/>
          </p:cNvCxnSpPr>
          <p:nvPr/>
        </p:nvCxnSpPr>
        <p:spPr>
          <a:xfrm>
            <a:off x="4111218" y="2407056"/>
            <a:ext cx="784632" cy="0"/>
          </a:xfrm>
          <a:prstGeom prst="straightConnector1">
            <a:avLst/>
          </a:prstGeom>
          <a:ln w="1270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22E2CD5A-DFB8-4132-9C06-3A2A2236CF1E}"/>
              </a:ext>
            </a:extLst>
          </p:cNvPr>
          <p:cNvSpPr/>
          <p:nvPr/>
        </p:nvSpPr>
        <p:spPr>
          <a:xfrm>
            <a:off x="5063937" y="1040107"/>
            <a:ext cx="6778365" cy="279298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12D181-635F-4A24-8D4D-C720D3F92FD5}"/>
              </a:ext>
            </a:extLst>
          </p:cNvPr>
          <p:cNvSpPr txBox="1"/>
          <p:nvPr/>
        </p:nvSpPr>
        <p:spPr>
          <a:xfrm rot="19031891">
            <a:off x="520889" y="1907186"/>
            <a:ext cx="2914151" cy="101566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GB" sz="6000" b="1" dirty="0">
                <a:solidFill>
                  <a:srgbClr val="FF0000"/>
                </a:solidFill>
              </a:rPr>
              <a:t>PARSED!</a:t>
            </a:r>
            <a:endParaRPr lang="en-NL" sz="6000" b="1" dirty="0">
              <a:solidFill>
                <a:srgbClr val="FF0000"/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060FA91-2ECF-43FF-BC26-F3AD5419C3C8}"/>
              </a:ext>
            </a:extLst>
          </p:cNvPr>
          <p:cNvGrpSpPr/>
          <p:nvPr/>
        </p:nvGrpSpPr>
        <p:grpSpPr>
          <a:xfrm>
            <a:off x="2717132" y="2719574"/>
            <a:ext cx="1680240" cy="3123221"/>
            <a:chOff x="2717132" y="3117927"/>
            <a:chExt cx="1680240" cy="3123221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8CB12852-7E3E-4753-B138-511C9BA7C4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97668" y="3117927"/>
              <a:ext cx="599704" cy="1770054"/>
            </a:xfrm>
            <a:prstGeom prst="straightConnector1">
              <a:avLst/>
            </a:prstGeom>
            <a:ln w="203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" name="Graphic 12" descr="Question Mark with solid fill">
              <a:extLst>
                <a:ext uri="{FF2B5EF4-FFF2-40B4-BE49-F238E27FC236}">
                  <a16:creationId xmlns:a16="http://schemas.microsoft.com/office/drawing/2014/main" id="{C767F40A-8C6C-4A85-AE37-50F877D381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20399560">
              <a:off x="2717132" y="4782803"/>
              <a:ext cx="1458345" cy="1458345"/>
            </a:xfrm>
            <a:prstGeom prst="rect">
              <a:avLst/>
            </a:prstGeom>
          </p:spPr>
        </p:pic>
      </p:grpSp>
      <p:pic>
        <p:nvPicPr>
          <p:cNvPr id="18" name="Graphic 17">
            <a:extLst>
              <a:ext uri="{FF2B5EF4-FFF2-40B4-BE49-F238E27FC236}">
                <a16:creationId xmlns:a16="http://schemas.microsoft.com/office/drawing/2014/main" id="{DDC40FDC-3DB0-495A-BE54-C06174E9DF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5100098" y="1107677"/>
            <a:ext cx="6755901" cy="2666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030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99FA90-B6F8-46A5-B78A-DF35386E3E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Source code: https://github.com/SebastiaanZ/pypethon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84E84F-6CF9-43CE-AEBD-AF8CD834F3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62F7ED-A36B-4B6B-B5BA-015EA7A9A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Grammar Actions: from a match to an AST node</a:t>
            </a:r>
            <a:endParaRPr lang="en-NL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C655CB-1A6D-4E84-B956-51F4A88ADD1D}"/>
              </a:ext>
            </a:extLst>
          </p:cNvPr>
          <p:cNvSpPr txBox="1"/>
          <p:nvPr/>
        </p:nvSpPr>
        <p:spPr>
          <a:xfrm>
            <a:off x="349699" y="1992395"/>
            <a:ext cx="3557270" cy="829323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none" tIns="90000" bIns="90000" rtlCol="0" anchor="ctr">
            <a:noAutofit/>
          </a:bodyPr>
          <a:lstStyle/>
          <a:p>
            <a:pPr algn="ctr"/>
            <a:r>
              <a:rPr lang="en-GB" sz="3200" dirty="0">
                <a:solidFill>
                  <a:schemeClr val="bg1">
                    <a:lumMod val="9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10 |&gt; double</a:t>
            </a:r>
            <a:endParaRPr lang="en-NL" sz="3200" dirty="0">
              <a:solidFill>
                <a:schemeClr val="bg1">
                  <a:lumMod val="95000"/>
                </a:schemeClr>
              </a:solidFill>
              <a:latin typeface="Fira Code" panose="020B0809050000020004" pitchFamily="49" charset="0"/>
              <a:ea typeface="Fira Code" panose="020B0809050000020004" pitchFamily="49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F49D6B4-17B8-4A6B-BDDA-E80AC3321FD7}"/>
              </a:ext>
            </a:extLst>
          </p:cNvPr>
          <p:cNvCxnSpPr>
            <a:cxnSpLocks/>
          </p:cNvCxnSpPr>
          <p:nvPr/>
        </p:nvCxnSpPr>
        <p:spPr>
          <a:xfrm>
            <a:off x="4111218" y="2407056"/>
            <a:ext cx="784632" cy="0"/>
          </a:xfrm>
          <a:prstGeom prst="straightConnector1">
            <a:avLst/>
          </a:prstGeom>
          <a:ln w="1270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22E2CD5A-DFB8-4132-9C06-3A2A2236CF1E}"/>
              </a:ext>
            </a:extLst>
          </p:cNvPr>
          <p:cNvSpPr/>
          <p:nvPr/>
        </p:nvSpPr>
        <p:spPr>
          <a:xfrm>
            <a:off x="5063937" y="1040107"/>
            <a:ext cx="6778365" cy="279298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DDC40FDC-3DB0-495A-BE54-C06174E9DF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100098" y="1107677"/>
            <a:ext cx="6755901" cy="2666182"/>
          </a:xfrm>
          <a:prstGeom prst="rect">
            <a:avLst/>
          </a:prstGeom>
        </p:spPr>
      </p:pic>
      <p:sp>
        <p:nvSpPr>
          <p:cNvPr id="15" name="Content Placeholder 12">
            <a:extLst>
              <a:ext uri="{FF2B5EF4-FFF2-40B4-BE49-F238E27FC236}">
                <a16:creationId xmlns:a16="http://schemas.microsoft.com/office/drawing/2014/main" id="{A984F165-1389-4F84-95B9-C5362B5B8E71}"/>
              </a:ext>
            </a:extLst>
          </p:cNvPr>
          <p:cNvSpPr txBox="1">
            <a:spLocks/>
          </p:cNvSpPr>
          <p:nvPr/>
        </p:nvSpPr>
        <p:spPr>
          <a:xfrm>
            <a:off x="336000" y="4024628"/>
            <a:ext cx="11520000" cy="266617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vert="horz" lIns="91440" tIns="90000" rIns="91440" bIns="9000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chemeClr val="bg2"/>
                </a:solidFill>
                <a:latin typeface="Fira Code" panose="020B0809050000020004" pitchFamily="49" charset="0"/>
                <a:ea typeface="Fira Code" panose="020B0809050000020004" pitchFamily="49" charset="0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None/>
              <a:defRPr sz="2400" kern="1200">
                <a:solidFill>
                  <a:srgbClr val="002060"/>
                </a:solidFill>
                <a:latin typeface="Fira Code" panose="020B0809050000020004" pitchFamily="49" charset="0"/>
                <a:ea typeface="Fira Code" panose="020B0809050000020004" pitchFamily="49" charset="0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2000" kern="1200">
                <a:solidFill>
                  <a:srgbClr val="002060"/>
                </a:solidFill>
                <a:latin typeface="Fira Code" panose="020B0809050000020004" pitchFamily="49" charset="0"/>
                <a:ea typeface="Fira Code" panose="020B0809050000020004" pitchFamily="49" charset="0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1800" kern="1200">
                <a:solidFill>
                  <a:srgbClr val="002060"/>
                </a:solidFill>
                <a:latin typeface="Fira Code" panose="020B0809050000020004" pitchFamily="49" charset="0"/>
                <a:ea typeface="Fira Code" panose="020B0809050000020004" pitchFamily="49" charset="0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1800" kern="1200">
                <a:solidFill>
                  <a:srgbClr val="002060"/>
                </a:solidFill>
                <a:latin typeface="Fira Code" panose="020B0809050000020004" pitchFamily="49" charset="0"/>
                <a:ea typeface="Fira Code" panose="020B0809050000020004" pitchFamily="49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sz="2200" dirty="0">
                <a:solidFill>
                  <a:schemeClr val="bg1">
                    <a:lumMod val="95000"/>
                  </a:schemeClr>
                </a:solidFill>
              </a:rPr>
              <a:t>pipe[</a:t>
            </a:r>
            <a:r>
              <a:rPr lang="nl-NL" sz="2200" dirty="0" err="1">
                <a:solidFill>
                  <a:schemeClr val="bg1">
                    <a:lumMod val="95000"/>
                  </a:schemeClr>
                </a:solidFill>
              </a:rPr>
              <a:t>expr_ty</a:t>
            </a:r>
            <a:r>
              <a:rPr lang="nl-NL" sz="2200" dirty="0">
                <a:solidFill>
                  <a:schemeClr val="bg1">
                    <a:lumMod val="95000"/>
                  </a:schemeClr>
                </a:solidFill>
              </a:rPr>
              <a:t>]:</a:t>
            </a:r>
          </a:p>
          <a:p>
            <a:r>
              <a:rPr lang="nl-NL" sz="2200" dirty="0">
                <a:solidFill>
                  <a:schemeClr val="bg1">
                    <a:lumMod val="95000"/>
                  </a:schemeClr>
                </a:solidFill>
              </a:rPr>
              <a:t>    | pipe '|&gt;' </a:t>
            </a:r>
            <a:r>
              <a:rPr lang="nl-NL" sz="2200" dirty="0" err="1">
                <a:solidFill>
                  <a:schemeClr val="bg1">
                    <a:lumMod val="95000"/>
                  </a:schemeClr>
                </a:solidFill>
              </a:rPr>
              <a:t>sum</a:t>
            </a:r>
            <a:endParaRPr lang="nl-NL" sz="22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nl-NL" sz="2200" dirty="0">
                <a:solidFill>
                  <a:schemeClr val="bg1">
                    <a:lumMod val="95000"/>
                  </a:schemeClr>
                </a:solidFill>
              </a:rPr>
              <a:t>    | </a:t>
            </a:r>
            <a:r>
              <a:rPr lang="nl-NL" sz="2200" dirty="0" err="1">
                <a:solidFill>
                  <a:schemeClr val="bg1">
                    <a:lumMod val="95000"/>
                  </a:schemeClr>
                </a:solidFill>
              </a:rPr>
              <a:t>sum</a:t>
            </a:r>
            <a:endParaRPr lang="nl-NL" sz="2200" dirty="0">
              <a:solidFill>
                <a:schemeClr val="bg1">
                  <a:lumMod val="95000"/>
                </a:schemeClr>
              </a:solidFill>
            </a:endParaRPr>
          </a:p>
          <a:p>
            <a:endParaRPr lang="nl-NL" sz="22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nl-NL" sz="2200" dirty="0" err="1">
                <a:solidFill>
                  <a:schemeClr val="bg1">
                    <a:lumMod val="95000"/>
                  </a:schemeClr>
                </a:solidFill>
              </a:rPr>
              <a:t>sum</a:t>
            </a:r>
            <a:r>
              <a:rPr lang="nl-NL" sz="2200" dirty="0">
                <a:solidFill>
                  <a:schemeClr val="bg1">
                    <a:lumMod val="95000"/>
                  </a:schemeClr>
                </a:solidFill>
              </a:rPr>
              <a:t>[</a:t>
            </a:r>
            <a:r>
              <a:rPr lang="nl-NL" sz="2200" dirty="0" err="1">
                <a:solidFill>
                  <a:schemeClr val="bg1">
                    <a:lumMod val="95000"/>
                  </a:schemeClr>
                </a:solidFill>
              </a:rPr>
              <a:t>expr_ty</a:t>
            </a:r>
            <a:r>
              <a:rPr lang="nl-NL" sz="2200" dirty="0">
                <a:solidFill>
                  <a:schemeClr val="bg1">
                    <a:lumMod val="95000"/>
                  </a:schemeClr>
                </a:solidFill>
              </a:rPr>
              <a:t>]:</a:t>
            </a:r>
          </a:p>
          <a:p>
            <a:r>
              <a:rPr lang="nl-NL" sz="2200" dirty="0">
                <a:solidFill>
                  <a:schemeClr val="bg1">
                    <a:lumMod val="95000"/>
                  </a:schemeClr>
                </a:solidFill>
              </a:rPr>
              <a:t>    | a=</a:t>
            </a:r>
            <a:r>
              <a:rPr lang="nl-NL" sz="2200" dirty="0" err="1">
                <a:solidFill>
                  <a:schemeClr val="bg1">
                    <a:lumMod val="95000"/>
                  </a:schemeClr>
                </a:solidFill>
              </a:rPr>
              <a:t>sum</a:t>
            </a:r>
            <a:r>
              <a:rPr lang="nl-NL" sz="2200" dirty="0">
                <a:solidFill>
                  <a:schemeClr val="bg1">
                    <a:lumMod val="95000"/>
                  </a:schemeClr>
                </a:solidFill>
              </a:rPr>
              <a:t> '+' b=term { _</a:t>
            </a:r>
            <a:r>
              <a:rPr lang="nl-NL" sz="2200" dirty="0" err="1">
                <a:solidFill>
                  <a:schemeClr val="bg1">
                    <a:lumMod val="95000"/>
                  </a:schemeClr>
                </a:solidFill>
              </a:rPr>
              <a:t>Py_BinOp</a:t>
            </a:r>
            <a:r>
              <a:rPr lang="nl-NL" sz="2200" dirty="0">
                <a:solidFill>
                  <a:schemeClr val="bg1">
                    <a:lumMod val="95000"/>
                  </a:schemeClr>
                </a:solidFill>
              </a:rPr>
              <a:t>(a, </a:t>
            </a:r>
            <a:r>
              <a:rPr lang="nl-NL" sz="2200" dirty="0" err="1">
                <a:solidFill>
                  <a:schemeClr val="bg1">
                    <a:lumMod val="95000"/>
                  </a:schemeClr>
                </a:solidFill>
              </a:rPr>
              <a:t>Add</a:t>
            </a:r>
            <a:r>
              <a:rPr lang="nl-NL" sz="2200" dirty="0">
                <a:solidFill>
                  <a:schemeClr val="bg1">
                    <a:lumMod val="95000"/>
                  </a:schemeClr>
                </a:solidFill>
              </a:rPr>
              <a:t>, b, EXTRA) }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F48F373-4725-46DA-9F53-654AF4B6A3B5}"/>
              </a:ext>
            </a:extLst>
          </p:cNvPr>
          <p:cNvSpPr/>
          <p:nvPr/>
        </p:nvSpPr>
        <p:spPr>
          <a:xfrm>
            <a:off x="4318503" y="6047715"/>
            <a:ext cx="5450186" cy="5690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793783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99FA90-B6F8-46A5-B78A-DF35386E3E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Source code: https://github.com/SebastiaanZ/pypethon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84E84F-6CF9-43CE-AEBD-AF8CD834F3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62F7ED-A36B-4B6B-B5BA-015EA7A9A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Grammar Actions: from a match to an AST node</a:t>
            </a:r>
            <a:endParaRPr lang="en-NL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C655CB-1A6D-4E84-B956-51F4A88ADD1D}"/>
              </a:ext>
            </a:extLst>
          </p:cNvPr>
          <p:cNvSpPr txBox="1"/>
          <p:nvPr/>
        </p:nvSpPr>
        <p:spPr>
          <a:xfrm>
            <a:off x="349699" y="1992395"/>
            <a:ext cx="3557270" cy="829323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none" tIns="90000" bIns="90000" rtlCol="0" anchor="ctr">
            <a:noAutofit/>
          </a:bodyPr>
          <a:lstStyle/>
          <a:p>
            <a:pPr algn="ctr"/>
            <a:r>
              <a:rPr lang="en-GB" sz="3200" dirty="0">
                <a:solidFill>
                  <a:schemeClr val="bg1">
                    <a:lumMod val="9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10 |&gt; double</a:t>
            </a:r>
            <a:endParaRPr lang="en-NL" sz="3200" dirty="0">
              <a:solidFill>
                <a:schemeClr val="bg1">
                  <a:lumMod val="95000"/>
                </a:schemeClr>
              </a:solidFill>
              <a:latin typeface="Fira Code" panose="020B0809050000020004" pitchFamily="49" charset="0"/>
              <a:ea typeface="Fira Code" panose="020B0809050000020004" pitchFamily="49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F49D6B4-17B8-4A6B-BDDA-E80AC3321FD7}"/>
              </a:ext>
            </a:extLst>
          </p:cNvPr>
          <p:cNvCxnSpPr>
            <a:cxnSpLocks/>
          </p:cNvCxnSpPr>
          <p:nvPr/>
        </p:nvCxnSpPr>
        <p:spPr>
          <a:xfrm>
            <a:off x="4111218" y="2407056"/>
            <a:ext cx="784632" cy="0"/>
          </a:xfrm>
          <a:prstGeom prst="straightConnector1">
            <a:avLst/>
          </a:prstGeom>
          <a:ln w="1270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22E2CD5A-DFB8-4132-9C06-3A2A2236CF1E}"/>
              </a:ext>
            </a:extLst>
          </p:cNvPr>
          <p:cNvSpPr/>
          <p:nvPr/>
        </p:nvSpPr>
        <p:spPr>
          <a:xfrm>
            <a:off x="5063937" y="1040107"/>
            <a:ext cx="6778365" cy="279298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DDC40FDC-3DB0-495A-BE54-C06174E9DF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100098" y="1107677"/>
            <a:ext cx="6755901" cy="2666182"/>
          </a:xfrm>
          <a:prstGeom prst="rect">
            <a:avLst/>
          </a:prstGeom>
        </p:spPr>
      </p:pic>
      <p:sp>
        <p:nvSpPr>
          <p:cNvPr id="15" name="Content Placeholder 12">
            <a:extLst>
              <a:ext uri="{FF2B5EF4-FFF2-40B4-BE49-F238E27FC236}">
                <a16:creationId xmlns:a16="http://schemas.microsoft.com/office/drawing/2014/main" id="{A984F165-1389-4F84-95B9-C5362B5B8E71}"/>
              </a:ext>
            </a:extLst>
          </p:cNvPr>
          <p:cNvSpPr txBox="1">
            <a:spLocks/>
          </p:cNvSpPr>
          <p:nvPr/>
        </p:nvSpPr>
        <p:spPr>
          <a:xfrm>
            <a:off x="336000" y="4024628"/>
            <a:ext cx="11520000" cy="266617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vert="horz" lIns="91440" tIns="90000" rIns="91440" bIns="9000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chemeClr val="bg2"/>
                </a:solidFill>
                <a:latin typeface="Fira Code" panose="020B0809050000020004" pitchFamily="49" charset="0"/>
                <a:ea typeface="Fira Code" panose="020B0809050000020004" pitchFamily="49" charset="0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None/>
              <a:defRPr sz="2400" kern="1200">
                <a:solidFill>
                  <a:srgbClr val="002060"/>
                </a:solidFill>
                <a:latin typeface="Fira Code" panose="020B0809050000020004" pitchFamily="49" charset="0"/>
                <a:ea typeface="Fira Code" panose="020B0809050000020004" pitchFamily="49" charset="0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2000" kern="1200">
                <a:solidFill>
                  <a:srgbClr val="002060"/>
                </a:solidFill>
                <a:latin typeface="Fira Code" panose="020B0809050000020004" pitchFamily="49" charset="0"/>
                <a:ea typeface="Fira Code" panose="020B0809050000020004" pitchFamily="49" charset="0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1800" kern="1200">
                <a:solidFill>
                  <a:srgbClr val="002060"/>
                </a:solidFill>
                <a:latin typeface="Fira Code" panose="020B0809050000020004" pitchFamily="49" charset="0"/>
                <a:ea typeface="Fira Code" panose="020B0809050000020004" pitchFamily="49" charset="0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1800" kern="1200">
                <a:solidFill>
                  <a:srgbClr val="002060"/>
                </a:solidFill>
                <a:latin typeface="Fira Code" panose="020B0809050000020004" pitchFamily="49" charset="0"/>
                <a:ea typeface="Fira Code" panose="020B0809050000020004" pitchFamily="49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sz="2200" dirty="0">
                <a:solidFill>
                  <a:schemeClr val="bg1">
                    <a:lumMod val="95000"/>
                  </a:schemeClr>
                </a:solidFill>
              </a:rPr>
              <a:t>pipe[</a:t>
            </a:r>
            <a:r>
              <a:rPr lang="nl-NL" sz="2200" dirty="0" err="1">
                <a:solidFill>
                  <a:schemeClr val="bg1">
                    <a:lumMod val="95000"/>
                  </a:schemeClr>
                </a:solidFill>
              </a:rPr>
              <a:t>expr_ty</a:t>
            </a:r>
            <a:r>
              <a:rPr lang="nl-NL" sz="2200" dirty="0">
                <a:solidFill>
                  <a:schemeClr val="bg1">
                    <a:lumMod val="95000"/>
                  </a:schemeClr>
                </a:solidFill>
              </a:rPr>
              <a:t>]:</a:t>
            </a:r>
          </a:p>
          <a:p>
            <a:r>
              <a:rPr lang="nl-NL" sz="2200" dirty="0">
                <a:solidFill>
                  <a:schemeClr val="bg1">
                    <a:lumMod val="95000"/>
                  </a:schemeClr>
                </a:solidFill>
              </a:rPr>
              <a:t>    | pipe '|&gt;' </a:t>
            </a:r>
            <a:r>
              <a:rPr lang="nl-NL" sz="2200" dirty="0" err="1">
                <a:solidFill>
                  <a:schemeClr val="bg1">
                    <a:lumMod val="95000"/>
                  </a:schemeClr>
                </a:solidFill>
              </a:rPr>
              <a:t>sum</a:t>
            </a:r>
            <a:endParaRPr lang="nl-NL" sz="22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nl-NL" sz="2200" dirty="0">
                <a:solidFill>
                  <a:schemeClr val="bg1">
                    <a:lumMod val="95000"/>
                  </a:schemeClr>
                </a:solidFill>
              </a:rPr>
              <a:t>    | </a:t>
            </a:r>
            <a:r>
              <a:rPr lang="nl-NL" sz="2200" dirty="0" err="1">
                <a:solidFill>
                  <a:schemeClr val="bg1">
                    <a:lumMod val="95000"/>
                  </a:schemeClr>
                </a:solidFill>
              </a:rPr>
              <a:t>sum</a:t>
            </a:r>
            <a:endParaRPr lang="nl-NL" sz="2200" dirty="0">
              <a:solidFill>
                <a:schemeClr val="bg1">
                  <a:lumMod val="95000"/>
                </a:schemeClr>
              </a:solidFill>
            </a:endParaRPr>
          </a:p>
          <a:p>
            <a:endParaRPr lang="nl-NL" sz="22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nl-NL" sz="2200" dirty="0" err="1">
                <a:solidFill>
                  <a:schemeClr val="bg1">
                    <a:lumMod val="95000"/>
                  </a:schemeClr>
                </a:solidFill>
              </a:rPr>
              <a:t>sum</a:t>
            </a:r>
            <a:r>
              <a:rPr lang="nl-NL" sz="2200" dirty="0">
                <a:solidFill>
                  <a:schemeClr val="bg1">
                    <a:lumMod val="95000"/>
                  </a:schemeClr>
                </a:solidFill>
              </a:rPr>
              <a:t>[</a:t>
            </a:r>
            <a:r>
              <a:rPr lang="nl-NL" sz="2200" dirty="0" err="1">
                <a:solidFill>
                  <a:schemeClr val="bg1">
                    <a:lumMod val="95000"/>
                  </a:schemeClr>
                </a:solidFill>
              </a:rPr>
              <a:t>expr_ty</a:t>
            </a:r>
            <a:r>
              <a:rPr lang="nl-NL" sz="2200" dirty="0">
                <a:solidFill>
                  <a:schemeClr val="bg1">
                    <a:lumMod val="95000"/>
                  </a:schemeClr>
                </a:solidFill>
              </a:rPr>
              <a:t>]:</a:t>
            </a:r>
          </a:p>
          <a:p>
            <a:r>
              <a:rPr lang="nl-NL" sz="2200" dirty="0">
                <a:solidFill>
                  <a:schemeClr val="bg1">
                    <a:lumMod val="95000"/>
                  </a:schemeClr>
                </a:solidFill>
              </a:rPr>
              <a:t>    | </a:t>
            </a:r>
            <a:r>
              <a:rPr lang="nl-NL" sz="2200" dirty="0">
                <a:solidFill>
                  <a:srgbClr val="00B0F0"/>
                </a:solidFill>
              </a:rPr>
              <a:t>a</a:t>
            </a:r>
            <a:r>
              <a:rPr lang="nl-NL" sz="2200" dirty="0">
                <a:solidFill>
                  <a:schemeClr val="bg1">
                    <a:lumMod val="95000"/>
                  </a:schemeClr>
                </a:solidFill>
              </a:rPr>
              <a:t>=</a:t>
            </a:r>
            <a:r>
              <a:rPr lang="nl-NL" sz="2200" dirty="0" err="1">
                <a:solidFill>
                  <a:schemeClr val="bg1">
                    <a:lumMod val="95000"/>
                  </a:schemeClr>
                </a:solidFill>
              </a:rPr>
              <a:t>sum</a:t>
            </a:r>
            <a:r>
              <a:rPr lang="nl-NL" sz="2200" dirty="0">
                <a:solidFill>
                  <a:schemeClr val="bg1">
                    <a:lumMod val="95000"/>
                  </a:schemeClr>
                </a:solidFill>
              </a:rPr>
              <a:t> '+' </a:t>
            </a:r>
            <a:r>
              <a:rPr lang="nl-NL" sz="2200" dirty="0">
                <a:solidFill>
                  <a:srgbClr val="FFFF00"/>
                </a:solidFill>
              </a:rPr>
              <a:t>b</a:t>
            </a:r>
            <a:r>
              <a:rPr lang="nl-NL" sz="2200" dirty="0">
                <a:solidFill>
                  <a:schemeClr val="bg1">
                    <a:lumMod val="95000"/>
                  </a:schemeClr>
                </a:solidFill>
              </a:rPr>
              <a:t>=term { _</a:t>
            </a:r>
            <a:r>
              <a:rPr lang="nl-NL" sz="2200" dirty="0" err="1">
                <a:solidFill>
                  <a:schemeClr val="bg1">
                    <a:lumMod val="95000"/>
                  </a:schemeClr>
                </a:solidFill>
              </a:rPr>
              <a:t>Py_BinOp</a:t>
            </a:r>
            <a:r>
              <a:rPr lang="nl-NL" sz="2200" dirty="0">
                <a:solidFill>
                  <a:schemeClr val="bg1">
                    <a:lumMod val="95000"/>
                  </a:schemeClr>
                </a:solidFill>
              </a:rPr>
              <a:t>(</a:t>
            </a:r>
            <a:r>
              <a:rPr lang="nl-NL" sz="2200" dirty="0">
                <a:solidFill>
                  <a:srgbClr val="00B0F0"/>
                </a:solidFill>
              </a:rPr>
              <a:t>a</a:t>
            </a:r>
            <a:r>
              <a:rPr lang="nl-NL" sz="2200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nl-NL" sz="2200" dirty="0" err="1">
                <a:solidFill>
                  <a:schemeClr val="bg1">
                    <a:lumMod val="95000"/>
                  </a:schemeClr>
                </a:solidFill>
              </a:rPr>
              <a:t>Add</a:t>
            </a:r>
            <a:r>
              <a:rPr lang="nl-NL" sz="2200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nl-NL" sz="2200" dirty="0">
                <a:solidFill>
                  <a:srgbClr val="FFFF00"/>
                </a:solidFill>
              </a:rPr>
              <a:t>b</a:t>
            </a:r>
            <a:r>
              <a:rPr lang="nl-NL" sz="2200" dirty="0">
                <a:solidFill>
                  <a:schemeClr val="bg1">
                    <a:lumMod val="95000"/>
                  </a:schemeClr>
                </a:solidFill>
              </a:rPr>
              <a:t>, EXTRA) }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75E5C98-84C6-47B9-8877-CD85CFF6A389}"/>
              </a:ext>
            </a:extLst>
          </p:cNvPr>
          <p:cNvSpPr/>
          <p:nvPr/>
        </p:nvSpPr>
        <p:spPr>
          <a:xfrm>
            <a:off x="4318503" y="6047715"/>
            <a:ext cx="5450186" cy="5690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8285354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919163-EE6F-400F-879B-7181B98BE7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000" y="292892"/>
            <a:ext cx="11520000" cy="577850"/>
          </a:xfrm>
        </p:spPr>
        <p:txBody>
          <a:bodyPr/>
          <a:lstStyle/>
          <a:p>
            <a:r>
              <a:rPr lang="en-GB" dirty="0"/>
              <a:t>Talk Outline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3FB631-B777-43D1-AB39-987461B4AC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000" y="1023042"/>
            <a:ext cx="11520000" cy="5593758"/>
          </a:xfrm>
        </p:spPr>
        <p:txBody>
          <a:bodyPr>
            <a:normAutofit/>
          </a:bodyPr>
          <a:lstStyle/>
          <a:p>
            <a:r>
              <a:rPr lang="en-GB" dirty="0"/>
              <a:t>We're going to dive into </a:t>
            </a:r>
            <a:r>
              <a:rPr lang="en-GB" b="1" dirty="0" err="1"/>
              <a:t>CPython's</a:t>
            </a:r>
            <a:r>
              <a:rPr lang="en-GB" b="1" dirty="0"/>
              <a:t> Internals</a:t>
            </a:r>
            <a:r>
              <a:rPr lang="en-GB" dirty="0"/>
              <a:t>, including:</a:t>
            </a:r>
          </a:p>
          <a:p>
            <a:pPr lvl="1"/>
            <a:r>
              <a:rPr lang="en-GB" sz="2600" dirty="0"/>
              <a:t>Tokens, Grammar, &amp; the PEG parser</a:t>
            </a:r>
          </a:p>
          <a:p>
            <a:pPr lvl="1"/>
            <a:r>
              <a:rPr lang="en-GB" sz="2600" dirty="0"/>
              <a:t>Abstract Syntax Trees (AST)</a:t>
            </a:r>
          </a:p>
          <a:p>
            <a:pPr lvl="1"/>
            <a:r>
              <a:rPr lang="en-GB" sz="2600" dirty="0"/>
              <a:t>The compiler, bytecode, and "opcodes" (instructions)</a:t>
            </a:r>
          </a:p>
          <a:p>
            <a:pPr lvl="1"/>
            <a:r>
              <a:rPr lang="en-GB" sz="2600" dirty="0"/>
              <a:t>The Evaluation Loop</a:t>
            </a:r>
          </a:p>
          <a:p>
            <a:pPr>
              <a:spcBef>
                <a:spcPts val="2400"/>
              </a:spcBef>
            </a:pPr>
            <a:r>
              <a:rPr lang="en-GB" dirty="0"/>
              <a:t>We'll do that by implementing a </a:t>
            </a:r>
            <a:r>
              <a:rPr lang="en-GB" b="1" dirty="0"/>
              <a:t>pipe operator</a:t>
            </a:r>
          </a:p>
          <a:p>
            <a:pPr>
              <a:spcBef>
                <a:spcPts val="2400"/>
              </a:spcBef>
            </a:pPr>
            <a:r>
              <a:rPr lang="en-GB" dirty="0"/>
              <a:t>Due to </a:t>
            </a:r>
            <a:r>
              <a:rPr lang="en-GB" b="1" dirty="0"/>
              <a:t>time constraints, </a:t>
            </a:r>
            <a:r>
              <a:rPr lang="en-GB" dirty="0"/>
              <a:t>this talk will feature</a:t>
            </a:r>
            <a:r>
              <a:rPr lang="en-GB" b="1" dirty="0"/>
              <a:t>:</a:t>
            </a:r>
          </a:p>
          <a:p>
            <a:pPr lvl="1"/>
            <a:r>
              <a:rPr lang="en-GB" sz="2800" b="1" dirty="0"/>
              <a:t>Blatant omissions</a:t>
            </a:r>
          </a:p>
          <a:p>
            <a:pPr lvl="1"/>
            <a:r>
              <a:rPr lang="en-GB" sz="2800" b="1" dirty="0"/>
              <a:t>Gross oversimplifications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A3B52B-0114-465E-87D7-63F31308A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Source code: https://github.com/SebastiaanZ/pypethon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6122843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99FA90-B6F8-46A5-B78A-DF35386E3E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Source code: https://github.com/SebastiaanZ/pypethon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84E84F-6CF9-43CE-AEBD-AF8CD834F3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62F7ED-A36B-4B6B-B5BA-015EA7A9A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Grammar Actions: from a match to an AST node</a:t>
            </a:r>
            <a:endParaRPr lang="en-NL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C655CB-1A6D-4E84-B956-51F4A88ADD1D}"/>
              </a:ext>
            </a:extLst>
          </p:cNvPr>
          <p:cNvSpPr txBox="1"/>
          <p:nvPr/>
        </p:nvSpPr>
        <p:spPr>
          <a:xfrm>
            <a:off x="349699" y="1992395"/>
            <a:ext cx="3557270" cy="829323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none" tIns="90000" bIns="90000" rtlCol="0" anchor="ctr">
            <a:noAutofit/>
          </a:bodyPr>
          <a:lstStyle/>
          <a:p>
            <a:pPr algn="ctr"/>
            <a:r>
              <a:rPr lang="en-GB" sz="3200" dirty="0">
                <a:solidFill>
                  <a:schemeClr val="bg1">
                    <a:lumMod val="9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10 |&gt; double</a:t>
            </a:r>
            <a:endParaRPr lang="en-NL" sz="3200" dirty="0">
              <a:solidFill>
                <a:schemeClr val="bg1">
                  <a:lumMod val="95000"/>
                </a:schemeClr>
              </a:solidFill>
              <a:latin typeface="Fira Code" panose="020B0809050000020004" pitchFamily="49" charset="0"/>
              <a:ea typeface="Fira Code" panose="020B0809050000020004" pitchFamily="49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F49D6B4-17B8-4A6B-BDDA-E80AC3321FD7}"/>
              </a:ext>
            </a:extLst>
          </p:cNvPr>
          <p:cNvCxnSpPr>
            <a:cxnSpLocks/>
          </p:cNvCxnSpPr>
          <p:nvPr/>
        </p:nvCxnSpPr>
        <p:spPr>
          <a:xfrm>
            <a:off x="4111218" y="2407056"/>
            <a:ext cx="784632" cy="0"/>
          </a:xfrm>
          <a:prstGeom prst="straightConnector1">
            <a:avLst/>
          </a:prstGeom>
          <a:ln w="1270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22E2CD5A-DFB8-4132-9C06-3A2A2236CF1E}"/>
              </a:ext>
            </a:extLst>
          </p:cNvPr>
          <p:cNvSpPr/>
          <p:nvPr/>
        </p:nvSpPr>
        <p:spPr>
          <a:xfrm>
            <a:off x="5063937" y="1040107"/>
            <a:ext cx="6778365" cy="279298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DDC40FDC-3DB0-495A-BE54-C06174E9DF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100098" y="1107677"/>
            <a:ext cx="6755901" cy="2666182"/>
          </a:xfrm>
          <a:prstGeom prst="rect">
            <a:avLst/>
          </a:prstGeom>
        </p:spPr>
      </p:pic>
      <p:sp>
        <p:nvSpPr>
          <p:cNvPr id="15" name="Content Placeholder 12">
            <a:extLst>
              <a:ext uri="{FF2B5EF4-FFF2-40B4-BE49-F238E27FC236}">
                <a16:creationId xmlns:a16="http://schemas.microsoft.com/office/drawing/2014/main" id="{A984F165-1389-4F84-95B9-C5362B5B8E71}"/>
              </a:ext>
            </a:extLst>
          </p:cNvPr>
          <p:cNvSpPr txBox="1">
            <a:spLocks/>
          </p:cNvSpPr>
          <p:nvPr/>
        </p:nvSpPr>
        <p:spPr>
          <a:xfrm>
            <a:off x="336000" y="4024628"/>
            <a:ext cx="11520000" cy="266617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vert="horz" lIns="91440" tIns="90000" rIns="91440" bIns="9000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chemeClr val="bg2"/>
                </a:solidFill>
                <a:latin typeface="Fira Code" panose="020B0809050000020004" pitchFamily="49" charset="0"/>
                <a:ea typeface="Fira Code" panose="020B0809050000020004" pitchFamily="49" charset="0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None/>
              <a:defRPr sz="2400" kern="1200">
                <a:solidFill>
                  <a:srgbClr val="002060"/>
                </a:solidFill>
                <a:latin typeface="Fira Code" panose="020B0809050000020004" pitchFamily="49" charset="0"/>
                <a:ea typeface="Fira Code" panose="020B0809050000020004" pitchFamily="49" charset="0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2000" kern="1200">
                <a:solidFill>
                  <a:srgbClr val="002060"/>
                </a:solidFill>
                <a:latin typeface="Fira Code" panose="020B0809050000020004" pitchFamily="49" charset="0"/>
                <a:ea typeface="Fira Code" panose="020B0809050000020004" pitchFamily="49" charset="0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1800" kern="1200">
                <a:solidFill>
                  <a:srgbClr val="002060"/>
                </a:solidFill>
                <a:latin typeface="Fira Code" panose="020B0809050000020004" pitchFamily="49" charset="0"/>
                <a:ea typeface="Fira Code" panose="020B0809050000020004" pitchFamily="49" charset="0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1800" kern="1200">
                <a:solidFill>
                  <a:srgbClr val="002060"/>
                </a:solidFill>
                <a:latin typeface="Fira Code" panose="020B0809050000020004" pitchFamily="49" charset="0"/>
                <a:ea typeface="Fira Code" panose="020B0809050000020004" pitchFamily="49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sz="2200" dirty="0">
                <a:solidFill>
                  <a:schemeClr val="bg1">
                    <a:lumMod val="95000"/>
                  </a:schemeClr>
                </a:solidFill>
              </a:rPr>
              <a:t>pipe[</a:t>
            </a:r>
            <a:r>
              <a:rPr lang="nl-NL" sz="2200" dirty="0" err="1">
                <a:solidFill>
                  <a:schemeClr val="bg1">
                    <a:lumMod val="95000"/>
                  </a:schemeClr>
                </a:solidFill>
              </a:rPr>
              <a:t>expr_ty</a:t>
            </a:r>
            <a:r>
              <a:rPr lang="nl-NL" sz="2200" dirty="0">
                <a:solidFill>
                  <a:schemeClr val="bg1">
                    <a:lumMod val="95000"/>
                  </a:schemeClr>
                </a:solidFill>
              </a:rPr>
              <a:t>]:</a:t>
            </a:r>
          </a:p>
          <a:p>
            <a:r>
              <a:rPr lang="nl-NL" sz="2200" dirty="0">
                <a:solidFill>
                  <a:schemeClr val="bg1">
                    <a:lumMod val="95000"/>
                  </a:schemeClr>
                </a:solidFill>
              </a:rPr>
              <a:t>    | </a:t>
            </a:r>
            <a:r>
              <a:rPr lang="nl-NL" sz="2200" dirty="0">
                <a:solidFill>
                  <a:srgbClr val="00B0F0"/>
                </a:solidFill>
              </a:rPr>
              <a:t>a</a:t>
            </a:r>
            <a:r>
              <a:rPr lang="nl-NL" sz="2200" dirty="0">
                <a:solidFill>
                  <a:schemeClr val="bg1">
                    <a:lumMod val="95000"/>
                  </a:schemeClr>
                </a:solidFill>
              </a:rPr>
              <a:t>=pipe '|&gt;' </a:t>
            </a:r>
            <a:r>
              <a:rPr lang="nl-NL" sz="2200" dirty="0">
                <a:solidFill>
                  <a:srgbClr val="FFFF00"/>
                </a:solidFill>
              </a:rPr>
              <a:t>b</a:t>
            </a:r>
            <a:r>
              <a:rPr lang="nl-NL" sz="2200" dirty="0">
                <a:solidFill>
                  <a:schemeClr val="bg1">
                    <a:lumMod val="95000"/>
                  </a:schemeClr>
                </a:solidFill>
              </a:rPr>
              <a:t>=</a:t>
            </a:r>
            <a:r>
              <a:rPr lang="nl-NL" sz="2200" dirty="0" err="1">
                <a:solidFill>
                  <a:schemeClr val="bg1">
                    <a:lumMod val="95000"/>
                  </a:schemeClr>
                </a:solidFill>
              </a:rPr>
              <a:t>sum</a:t>
            </a:r>
            <a:r>
              <a:rPr lang="nl-NL" sz="2200" dirty="0">
                <a:solidFill>
                  <a:schemeClr val="bg1">
                    <a:lumMod val="95000"/>
                  </a:schemeClr>
                </a:solidFill>
              </a:rPr>
              <a:t> { _</a:t>
            </a:r>
            <a:r>
              <a:rPr lang="nl-NL" sz="2200" dirty="0" err="1">
                <a:solidFill>
                  <a:schemeClr val="bg1">
                    <a:lumMod val="95000"/>
                  </a:schemeClr>
                </a:solidFill>
              </a:rPr>
              <a:t>Py_BinOp</a:t>
            </a:r>
            <a:r>
              <a:rPr lang="nl-NL" sz="2200" dirty="0">
                <a:solidFill>
                  <a:schemeClr val="bg1">
                    <a:lumMod val="95000"/>
                  </a:schemeClr>
                </a:solidFill>
              </a:rPr>
              <a:t>(</a:t>
            </a:r>
            <a:r>
              <a:rPr lang="nl-NL" sz="2200" dirty="0">
                <a:solidFill>
                  <a:srgbClr val="00B0F0"/>
                </a:solidFill>
              </a:rPr>
              <a:t>a</a:t>
            </a:r>
            <a:r>
              <a:rPr lang="nl-NL" sz="2200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nl-NL" sz="2200" dirty="0" err="1">
                <a:solidFill>
                  <a:schemeClr val="bg1">
                    <a:lumMod val="95000"/>
                  </a:schemeClr>
                </a:solidFill>
              </a:rPr>
              <a:t>CallPipe</a:t>
            </a:r>
            <a:r>
              <a:rPr lang="nl-NL" sz="2200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nl-NL" sz="2200" dirty="0">
                <a:solidFill>
                  <a:srgbClr val="FFFF00"/>
                </a:solidFill>
              </a:rPr>
              <a:t>b</a:t>
            </a:r>
            <a:r>
              <a:rPr lang="nl-NL" sz="2200" dirty="0">
                <a:solidFill>
                  <a:schemeClr val="bg1">
                    <a:lumMod val="95000"/>
                  </a:schemeClr>
                </a:solidFill>
              </a:rPr>
              <a:t>, EXTRA) }</a:t>
            </a:r>
          </a:p>
          <a:p>
            <a:r>
              <a:rPr lang="nl-NL" sz="2200" dirty="0">
                <a:solidFill>
                  <a:schemeClr val="bg1">
                    <a:lumMod val="95000"/>
                  </a:schemeClr>
                </a:solidFill>
              </a:rPr>
              <a:t>    | </a:t>
            </a:r>
            <a:r>
              <a:rPr lang="nl-NL" sz="2200" dirty="0" err="1">
                <a:solidFill>
                  <a:schemeClr val="bg1">
                    <a:lumMod val="95000"/>
                  </a:schemeClr>
                </a:solidFill>
              </a:rPr>
              <a:t>sum</a:t>
            </a:r>
            <a:endParaRPr lang="nl-NL" sz="2200" dirty="0">
              <a:solidFill>
                <a:schemeClr val="bg1">
                  <a:lumMod val="95000"/>
                </a:schemeClr>
              </a:solidFill>
            </a:endParaRPr>
          </a:p>
          <a:p>
            <a:endParaRPr lang="nl-NL" sz="22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nl-NL" sz="2200" dirty="0" err="1">
                <a:solidFill>
                  <a:schemeClr val="bg1">
                    <a:lumMod val="95000"/>
                  </a:schemeClr>
                </a:solidFill>
              </a:rPr>
              <a:t>sum</a:t>
            </a:r>
            <a:r>
              <a:rPr lang="nl-NL" sz="2200" dirty="0">
                <a:solidFill>
                  <a:schemeClr val="bg1">
                    <a:lumMod val="95000"/>
                  </a:schemeClr>
                </a:solidFill>
              </a:rPr>
              <a:t>[</a:t>
            </a:r>
            <a:r>
              <a:rPr lang="nl-NL" sz="2200" dirty="0" err="1">
                <a:solidFill>
                  <a:schemeClr val="bg1">
                    <a:lumMod val="95000"/>
                  </a:schemeClr>
                </a:solidFill>
              </a:rPr>
              <a:t>expr_ty</a:t>
            </a:r>
            <a:r>
              <a:rPr lang="nl-NL" sz="2200" dirty="0">
                <a:solidFill>
                  <a:schemeClr val="bg1">
                    <a:lumMod val="95000"/>
                  </a:schemeClr>
                </a:solidFill>
              </a:rPr>
              <a:t>]:</a:t>
            </a:r>
          </a:p>
          <a:p>
            <a:r>
              <a:rPr lang="nl-NL" sz="2200" dirty="0">
                <a:solidFill>
                  <a:schemeClr val="bg1">
                    <a:lumMod val="95000"/>
                  </a:schemeClr>
                </a:solidFill>
              </a:rPr>
              <a:t>    | a=</a:t>
            </a:r>
            <a:r>
              <a:rPr lang="nl-NL" sz="2200" dirty="0" err="1">
                <a:solidFill>
                  <a:schemeClr val="bg1">
                    <a:lumMod val="95000"/>
                  </a:schemeClr>
                </a:solidFill>
              </a:rPr>
              <a:t>sum</a:t>
            </a:r>
            <a:r>
              <a:rPr lang="nl-NL" sz="2200" dirty="0">
                <a:solidFill>
                  <a:schemeClr val="bg1">
                    <a:lumMod val="95000"/>
                  </a:schemeClr>
                </a:solidFill>
              </a:rPr>
              <a:t> '+' b=term { _</a:t>
            </a:r>
            <a:r>
              <a:rPr lang="nl-NL" sz="2200" dirty="0" err="1">
                <a:solidFill>
                  <a:schemeClr val="bg1">
                    <a:lumMod val="95000"/>
                  </a:schemeClr>
                </a:solidFill>
              </a:rPr>
              <a:t>Py_BinOp</a:t>
            </a:r>
            <a:r>
              <a:rPr lang="nl-NL" sz="2200" dirty="0">
                <a:solidFill>
                  <a:schemeClr val="bg1">
                    <a:lumMod val="95000"/>
                  </a:schemeClr>
                </a:solidFill>
              </a:rPr>
              <a:t>(a, </a:t>
            </a:r>
            <a:r>
              <a:rPr lang="nl-NL" sz="2200" dirty="0" err="1">
                <a:solidFill>
                  <a:schemeClr val="bg1">
                    <a:lumMod val="95000"/>
                  </a:schemeClr>
                </a:solidFill>
              </a:rPr>
              <a:t>Add</a:t>
            </a:r>
            <a:r>
              <a:rPr lang="nl-NL" sz="2200" dirty="0">
                <a:solidFill>
                  <a:schemeClr val="bg1">
                    <a:lumMod val="95000"/>
                  </a:schemeClr>
                </a:solidFill>
              </a:rPr>
              <a:t>, b, EXTRA) }</a:t>
            </a:r>
          </a:p>
        </p:txBody>
      </p:sp>
    </p:spTree>
    <p:extLst>
      <p:ext uri="{BB962C8B-B14F-4D97-AF65-F5344CB8AC3E}">
        <p14:creationId xmlns:p14="http://schemas.microsoft.com/office/powerpoint/2010/main" val="28625161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99FA90-B6F8-46A5-B78A-DF35386E3E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Source code: https://github.com/SebastiaanZ/pypethon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84E84F-6CF9-43CE-AEBD-AF8CD834F3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62F7ED-A36B-4B6B-B5BA-015EA7A9A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Grammar Actions: from a match to an AST node</a:t>
            </a:r>
            <a:endParaRPr lang="en-NL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C655CB-1A6D-4E84-B956-51F4A88ADD1D}"/>
              </a:ext>
            </a:extLst>
          </p:cNvPr>
          <p:cNvSpPr txBox="1"/>
          <p:nvPr/>
        </p:nvSpPr>
        <p:spPr>
          <a:xfrm>
            <a:off x="349699" y="1992395"/>
            <a:ext cx="3557270" cy="829323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none" tIns="90000" bIns="90000" rtlCol="0" anchor="ctr">
            <a:noAutofit/>
          </a:bodyPr>
          <a:lstStyle/>
          <a:p>
            <a:pPr algn="ctr"/>
            <a:r>
              <a:rPr lang="en-GB" sz="3200" dirty="0">
                <a:solidFill>
                  <a:schemeClr val="bg1">
                    <a:lumMod val="9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10 |&gt; double</a:t>
            </a:r>
            <a:endParaRPr lang="en-NL" sz="3200" dirty="0">
              <a:solidFill>
                <a:schemeClr val="bg1">
                  <a:lumMod val="95000"/>
                </a:schemeClr>
              </a:solidFill>
              <a:latin typeface="Fira Code" panose="020B0809050000020004" pitchFamily="49" charset="0"/>
              <a:ea typeface="Fira Code" panose="020B0809050000020004" pitchFamily="49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F49D6B4-17B8-4A6B-BDDA-E80AC3321FD7}"/>
              </a:ext>
            </a:extLst>
          </p:cNvPr>
          <p:cNvCxnSpPr>
            <a:cxnSpLocks/>
          </p:cNvCxnSpPr>
          <p:nvPr/>
        </p:nvCxnSpPr>
        <p:spPr>
          <a:xfrm>
            <a:off x="4111218" y="2407056"/>
            <a:ext cx="784632" cy="0"/>
          </a:xfrm>
          <a:prstGeom prst="straightConnector1">
            <a:avLst/>
          </a:prstGeom>
          <a:ln w="1270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22E2CD5A-DFB8-4132-9C06-3A2A2236CF1E}"/>
              </a:ext>
            </a:extLst>
          </p:cNvPr>
          <p:cNvSpPr/>
          <p:nvPr/>
        </p:nvSpPr>
        <p:spPr>
          <a:xfrm>
            <a:off x="5063937" y="1040107"/>
            <a:ext cx="6778365" cy="279298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DDC40FDC-3DB0-495A-BE54-C06174E9DF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100098" y="1107677"/>
            <a:ext cx="6755900" cy="2666182"/>
          </a:xfrm>
          <a:prstGeom prst="rect">
            <a:avLst/>
          </a:prstGeom>
        </p:spPr>
      </p:pic>
      <p:sp>
        <p:nvSpPr>
          <p:cNvPr id="15" name="Content Placeholder 12">
            <a:extLst>
              <a:ext uri="{FF2B5EF4-FFF2-40B4-BE49-F238E27FC236}">
                <a16:creationId xmlns:a16="http://schemas.microsoft.com/office/drawing/2014/main" id="{A984F165-1389-4F84-95B9-C5362B5B8E71}"/>
              </a:ext>
            </a:extLst>
          </p:cNvPr>
          <p:cNvSpPr txBox="1">
            <a:spLocks/>
          </p:cNvSpPr>
          <p:nvPr/>
        </p:nvSpPr>
        <p:spPr>
          <a:xfrm>
            <a:off x="336000" y="4024628"/>
            <a:ext cx="11520000" cy="266617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vert="horz" lIns="91440" tIns="90000" rIns="91440" bIns="9000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chemeClr val="bg2"/>
                </a:solidFill>
                <a:latin typeface="Fira Code" panose="020B0809050000020004" pitchFamily="49" charset="0"/>
                <a:ea typeface="Fira Code" panose="020B0809050000020004" pitchFamily="49" charset="0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None/>
              <a:defRPr sz="2400" kern="1200">
                <a:solidFill>
                  <a:srgbClr val="002060"/>
                </a:solidFill>
                <a:latin typeface="Fira Code" panose="020B0809050000020004" pitchFamily="49" charset="0"/>
                <a:ea typeface="Fira Code" panose="020B0809050000020004" pitchFamily="49" charset="0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2000" kern="1200">
                <a:solidFill>
                  <a:srgbClr val="002060"/>
                </a:solidFill>
                <a:latin typeface="Fira Code" panose="020B0809050000020004" pitchFamily="49" charset="0"/>
                <a:ea typeface="Fira Code" panose="020B0809050000020004" pitchFamily="49" charset="0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1800" kern="1200">
                <a:solidFill>
                  <a:srgbClr val="002060"/>
                </a:solidFill>
                <a:latin typeface="Fira Code" panose="020B0809050000020004" pitchFamily="49" charset="0"/>
                <a:ea typeface="Fira Code" panose="020B0809050000020004" pitchFamily="49" charset="0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1800" kern="1200">
                <a:solidFill>
                  <a:srgbClr val="002060"/>
                </a:solidFill>
                <a:latin typeface="Fira Code" panose="020B0809050000020004" pitchFamily="49" charset="0"/>
                <a:ea typeface="Fira Code" panose="020B0809050000020004" pitchFamily="49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sz="2200" dirty="0">
                <a:solidFill>
                  <a:schemeClr val="bg1">
                    <a:lumMod val="95000"/>
                  </a:schemeClr>
                </a:solidFill>
              </a:rPr>
              <a:t>pipe[</a:t>
            </a:r>
            <a:r>
              <a:rPr lang="nl-NL" sz="2200" dirty="0" err="1">
                <a:solidFill>
                  <a:schemeClr val="bg1">
                    <a:lumMod val="95000"/>
                  </a:schemeClr>
                </a:solidFill>
              </a:rPr>
              <a:t>expr_ty</a:t>
            </a:r>
            <a:r>
              <a:rPr lang="nl-NL" sz="2200" dirty="0">
                <a:solidFill>
                  <a:schemeClr val="bg1">
                    <a:lumMod val="95000"/>
                  </a:schemeClr>
                </a:solidFill>
              </a:rPr>
              <a:t>]:</a:t>
            </a:r>
          </a:p>
          <a:p>
            <a:r>
              <a:rPr lang="nl-NL" sz="2200" dirty="0">
                <a:solidFill>
                  <a:schemeClr val="bg1">
                    <a:lumMod val="95000"/>
                  </a:schemeClr>
                </a:solidFill>
              </a:rPr>
              <a:t>    | a=pipe '|&gt;' b=</a:t>
            </a:r>
            <a:r>
              <a:rPr lang="nl-NL" sz="2200" dirty="0" err="1">
                <a:solidFill>
                  <a:schemeClr val="bg1">
                    <a:lumMod val="95000"/>
                  </a:schemeClr>
                </a:solidFill>
              </a:rPr>
              <a:t>sum</a:t>
            </a:r>
            <a:r>
              <a:rPr lang="nl-NL" sz="2200" dirty="0">
                <a:solidFill>
                  <a:schemeClr val="bg1">
                    <a:lumMod val="95000"/>
                  </a:schemeClr>
                </a:solidFill>
              </a:rPr>
              <a:t> { _</a:t>
            </a:r>
            <a:r>
              <a:rPr lang="nl-NL" sz="2200" dirty="0" err="1">
                <a:solidFill>
                  <a:schemeClr val="bg1">
                    <a:lumMod val="95000"/>
                  </a:schemeClr>
                </a:solidFill>
              </a:rPr>
              <a:t>Py_BinOp</a:t>
            </a:r>
            <a:r>
              <a:rPr lang="nl-NL" sz="2200" dirty="0">
                <a:solidFill>
                  <a:schemeClr val="bg1">
                    <a:lumMod val="95000"/>
                  </a:schemeClr>
                </a:solidFill>
              </a:rPr>
              <a:t>(a, </a:t>
            </a:r>
            <a:r>
              <a:rPr lang="nl-NL" sz="2200" dirty="0" err="1">
                <a:solidFill>
                  <a:srgbClr val="FA5252"/>
                </a:solidFill>
              </a:rPr>
              <a:t>CallPipe</a:t>
            </a:r>
            <a:r>
              <a:rPr lang="nl-NL" sz="2200" dirty="0">
                <a:solidFill>
                  <a:schemeClr val="bg1">
                    <a:lumMod val="95000"/>
                  </a:schemeClr>
                </a:solidFill>
              </a:rPr>
              <a:t>, b, EXTRA) }</a:t>
            </a:r>
          </a:p>
          <a:p>
            <a:r>
              <a:rPr lang="nl-NL" sz="2200" dirty="0">
                <a:solidFill>
                  <a:schemeClr val="bg1">
                    <a:lumMod val="95000"/>
                  </a:schemeClr>
                </a:solidFill>
              </a:rPr>
              <a:t>    | </a:t>
            </a:r>
            <a:r>
              <a:rPr lang="nl-NL" sz="2200" dirty="0" err="1">
                <a:solidFill>
                  <a:schemeClr val="bg1">
                    <a:lumMod val="95000"/>
                  </a:schemeClr>
                </a:solidFill>
              </a:rPr>
              <a:t>sum</a:t>
            </a:r>
            <a:endParaRPr lang="nl-NL" sz="2200" dirty="0">
              <a:solidFill>
                <a:schemeClr val="bg1">
                  <a:lumMod val="95000"/>
                </a:schemeClr>
              </a:solidFill>
            </a:endParaRPr>
          </a:p>
          <a:p>
            <a:endParaRPr lang="nl-NL" sz="22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nl-NL" sz="2200" dirty="0" err="1">
                <a:solidFill>
                  <a:schemeClr val="bg1">
                    <a:lumMod val="95000"/>
                  </a:schemeClr>
                </a:solidFill>
              </a:rPr>
              <a:t>sum</a:t>
            </a:r>
            <a:r>
              <a:rPr lang="nl-NL" sz="2200" dirty="0">
                <a:solidFill>
                  <a:schemeClr val="bg1">
                    <a:lumMod val="95000"/>
                  </a:schemeClr>
                </a:solidFill>
              </a:rPr>
              <a:t>[</a:t>
            </a:r>
            <a:r>
              <a:rPr lang="nl-NL" sz="2200" dirty="0" err="1">
                <a:solidFill>
                  <a:schemeClr val="bg1">
                    <a:lumMod val="95000"/>
                  </a:schemeClr>
                </a:solidFill>
              </a:rPr>
              <a:t>expr_ty</a:t>
            </a:r>
            <a:r>
              <a:rPr lang="nl-NL" sz="2200" dirty="0">
                <a:solidFill>
                  <a:schemeClr val="bg1">
                    <a:lumMod val="95000"/>
                  </a:schemeClr>
                </a:solidFill>
              </a:rPr>
              <a:t>]:</a:t>
            </a:r>
          </a:p>
          <a:p>
            <a:r>
              <a:rPr lang="nl-NL" sz="2200" dirty="0">
                <a:solidFill>
                  <a:schemeClr val="bg1">
                    <a:lumMod val="95000"/>
                  </a:schemeClr>
                </a:solidFill>
              </a:rPr>
              <a:t>    | a=</a:t>
            </a:r>
            <a:r>
              <a:rPr lang="nl-NL" sz="2200" dirty="0" err="1">
                <a:solidFill>
                  <a:schemeClr val="bg1">
                    <a:lumMod val="95000"/>
                  </a:schemeClr>
                </a:solidFill>
              </a:rPr>
              <a:t>sum</a:t>
            </a:r>
            <a:r>
              <a:rPr lang="nl-NL" sz="2200" dirty="0">
                <a:solidFill>
                  <a:schemeClr val="bg1">
                    <a:lumMod val="95000"/>
                  </a:schemeClr>
                </a:solidFill>
              </a:rPr>
              <a:t> '+' b=term { _</a:t>
            </a:r>
            <a:r>
              <a:rPr lang="nl-NL" sz="2200" dirty="0" err="1">
                <a:solidFill>
                  <a:schemeClr val="bg1">
                    <a:lumMod val="95000"/>
                  </a:schemeClr>
                </a:solidFill>
              </a:rPr>
              <a:t>Py_BinOp</a:t>
            </a:r>
            <a:r>
              <a:rPr lang="nl-NL" sz="2200" dirty="0">
                <a:solidFill>
                  <a:schemeClr val="bg1">
                    <a:lumMod val="95000"/>
                  </a:schemeClr>
                </a:solidFill>
              </a:rPr>
              <a:t>(a, </a:t>
            </a:r>
            <a:r>
              <a:rPr lang="nl-NL" sz="2200" dirty="0" err="1">
                <a:solidFill>
                  <a:schemeClr val="bg1">
                    <a:lumMod val="95000"/>
                  </a:schemeClr>
                </a:solidFill>
              </a:rPr>
              <a:t>Add</a:t>
            </a:r>
            <a:r>
              <a:rPr lang="nl-NL" sz="2200" dirty="0">
                <a:solidFill>
                  <a:schemeClr val="bg1">
                    <a:lumMod val="95000"/>
                  </a:schemeClr>
                </a:solidFill>
              </a:rPr>
              <a:t>, b, EXTRA) }</a:t>
            </a:r>
          </a:p>
        </p:txBody>
      </p:sp>
    </p:spTree>
    <p:extLst>
      <p:ext uri="{BB962C8B-B14F-4D97-AF65-F5344CB8AC3E}">
        <p14:creationId xmlns:p14="http://schemas.microsoft.com/office/powerpoint/2010/main" val="31831379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F83A078-042F-4E6F-A06A-50EBB03AB3DC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36000" y="1720885"/>
            <a:ext cx="11520000" cy="2410813"/>
          </a:xfrm>
          <a:solidFill>
            <a:schemeClr val="tx1">
              <a:lumMod val="95000"/>
              <a:lumOff val="5000"/>
            </a:schemeClr>
          </a:solidFill>
        </p:spPr>
        <p:txBody>
          <a:bodyPr>
            <a:noAutofit/>
          </a:bodyPr>
          <a:lstStyle/>
          <a:p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boolop</a:t>
            </a:r>
            <a:r>
              <a:rPr lang="nl-NL" dirty="0">
                <a:solidFill>
                  <a:schemeClr val="bg1">
                    <a:lumMod val="95000"/>
                  </a:schemeClr>
                </a:solidFill>
              </a:rPr>
              <a:t> = </a:t>
            </a:r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And</a:t>
            </a:r>
            <a:r>
              <a:rPr lang="nl-NL" dirty="0">
                <a:solidFill>
                  <a:schemeClr val="bg1">
                    <a:lumMod val="95000"/>
                  </a:schemeClr>
                </a:solidFill>
              </a:rPr>
              <a:t> | Or</a:t>
            </a:r>
          </a:p>
          <a:p>
            <a:endParaRPr lang="nl-NL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nl-NL" dirty="0">
                <a:solidFill>
                  <a:schemeClr val="bg1">
                    <a:lumMod val="95000"/>
                  </a:schemeClr>
                </a:solidFill>
              </a:rPr>
              <a:t>operator = </a:t>
            </a:r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Add</a:t>
            </a:r>
            <a:r>
              <a:rPr lang="nl-NL" dirty="0">
                <a:solidFill>
                  <a:schemeClr val="bg1">
                    <a:lumMod val="95000"/>
                  </a:schemeClr>
                </a:solidFill>
              </a:rPr>
              <a:t> | Sub | </a:t>
            </a:r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Mult</a:t>
            </a:r>
            <a:r>
              <a:rPr lang="nl-NL" dirty="0">
                <a:solidFill>
                  <a:schemeClr val="bg1">
                    <a:lumMod val="95000"/>
                  </a:schemeClr>
                </a:solidFill>
              </a:rPr>
              <a:t> | </a:t>
            </a:r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MatMult</a:t>
            </a:r>
            <a:r>
              <a:rPr lang="nl-NL" dirty="0">
                <a:solidFill>
                  <a:schemeClr val="bg1">
                    <a:lumMod val="95000"/>
                  </a:schemeClr>
                </a:solidFill>
              </a:rPr>
              <a:t> | Div | </a:t>
            </a:r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Mod</a:t>
            </a:r>
            <a:r>
              <a:rPr lang="nl-NL" dirty="0">
                <a:solidFill>
                  <a:schemeClr val="bg1">
                    <a:lumMod val="95000"/>
                  </a:schemeClr>
                </a:solidFill>
              </a:rPr>
              <a:t> | </a:t>
            </a:r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Pow</a:t>
            </a:r>
            <a:r>
              <a:rPr lang="nl-NL" dirty="0">
                <a:solidFill>
                  <a:schemeClr val="bg1">
                    <a:lumMod val="95000"/>
                  </a:schemeClr>
                </a:solidFill>
              </a:rPr>
              <a:t> | </a:t>
            </a:r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LShift</a:t>
            </a:r>
            <a:endParaRPr lang="nl-NL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nl-NL" dirty="0">
                <a:solidFill>
                  <a:schemeClr val="bg1">
                    <a:lumMod val="95000"/>
                  </a:schemeClr>
                </a:solidFill>
              </a:rPr>
              <a:t>             | </a:t>
            </a:r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RShift</a:t>
            </a:r>
            <a:r>
              <a:rPr lang="nl-NL" dirty="0">
                <a:solidFill>
                  <a:schemeClr val="bg1">
                    <a:lumMod val="95000"/>
                  </a:schemeClr>
                </a:solidFill>
              </a:rPr>
              <a:t> | </a:t>
            </a:r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BitOr</a:t>
            </a:r>
            <a:r>
              <a:rPr lang="nl-NL" dirty="0">
                <a:solidFill>
                  <a:schemeClr val="bg1">
                    <a:lumMod val="95000"/>
                  </a:schemeClr>
                </a:solidFill>
              </a:rPr>
              <a:t> | </a:t>
            </a:r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BitXor</a:t>
            </a:r>
            <a:r>
              <a:rPr lang="nl-NL" dirty="0">
                <a:solidFill>
                  <a:schemeClr val="bg1">
                    <a:lumMod val="95000"/>
                  </a:schemeClr>
                </a:solidFill>
              </a:rPr>
              <a:t> | </a:t>
            </a:r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BitAnd</a:t>
            </a:r>
            <a:r>
              <a:rPr lang="nl-NL" dirty="0">
                <a:solidFill>
                  <a:schemeClr val="bg1">
                    <a:lumMod val="95000"/>
                  </a:schemeClr>
                </a:solidFill>
              </a:rPr>
              <a:t> | </a:t>
            </a:r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FloorDiv</a:t>
            </a:r>
            <a:endParaRPr lang="nl-NL" dirty="0">
              <a:solidFill>
                <a:schemeClr val="bg1">
                  <a:lumMod val="95000"/>
                </a:schemeClr>
              </a:solidFill>
            </a:endParaRPr>
          </a:p>
          <a:p>
            <a:endParaRPr lang="nl-NL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unaryop</a:t>
            </a:r>
            <a:r>
              <a:rPr lang="nl-NL" dirty="0">
                <a:solidFill>
                  <a:schemeClr val="bg1">
                    <a:lumMod val="95000"/>
                  </a:schemeClr>
                </a:solidFill>
              </a:rPr>
              <a:t> = Invert | </a:t>
            </a:r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Not</a:t>
            </a:r>
            <a:r>
              <a:rPr lang="nl-NL" dirty="0">
                <a:solidFill>
                  <a:schemeClr val="bg1">
                    <a:lumMod val="95000"/>
                  </a:schemeClr>
                </a:solidFill>
              </a:rPr>
              <a:t> | </a:t>
            </a:r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UAdd</a:t>
            </a:r>
            <a:r>
              <a:rPr lang="nl-NL" dirty="0">
                <a:solidFill>
                  <a:schemeClr val="bg1">
                    <a:lumMod val="95000"/>
                  </a:schemeClr>
                </a:solidFill>
              </a:rPr>
              <a:t> | </a:t>
            </a:r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USub</a:t>
            </a:r>
            <a:endParaRPr lang="nl-NL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CF12F0-F54B-4A98-B3B0-0CD0F191E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Source code: https://github.com/SebastiaanZ/pypethon</a:t>
            </a:r>
            <a:endParaRPr lang="en-NL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DE34AB8-208E-4F3E-A0DC-E7C9E0956C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000" y="977455"/>
            <a:ext cx="11520000" cy="579600"/>
          </a:xfrm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File: </a:t>
            </a:r>
            <a:r>
              <a:rPr lang="en-GB" dirty="0"/>
              <a:t>Parser/</a:t>
            </a:r>
            <a:r>
              <a:rPr lang="en-GB" dirty="0" err="1"/>
              <a:t>Python.asdl</a:t>
            </a:r>
            <a:endParaRPr lang="en-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95BC3B-B1E9-4F40-BC6B-DF67A80852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Add a </a:t>
            </a:r>
            <a:r>
              <a:rPr lang="en-GB" dirty="0" err="1"/>
              <a:t>CallPipe</a:t>
            </a:r>
            <a:r>
              <a:rPr lang="en-GB" dirty="0"/>
              <a:t> AST Node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2563762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F83A078-042F-4E6F-A06A-50EBB03AB3DC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36000" y="1720885"/>
            <a:ext cx="11520000" cy="2410813"/>
          </a:xfrm>
          <a:solidFill>
            <a:schemeClr val="tx1">
              <a:lumMod val="95000"/>
              <a:lumOff val="5000"/>
            </a:schemeClr>
          </a:solidFill>
        </p:spPr>
        <p:txBody>
          <a:bodyPr>
            <a:noAutofit/>
          </a:bodyPr>
          <a:lstStyle/>
          <a:p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boolop</a:t>
            </a:r>
            <a:r>
              <a:rPr lang="nl-NL" dirty="0">
                <a:solidFill>
                  <a:schemeClr val="bg1">
                    <a:lumMod val="95000"/>
                  </a:schemeClr>
                </a:solidFill>
              </a:rPr>
              <a:t> = </a:t>
            </a:r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And</a:t>
            </a:r>
            <a:r>
              <a:rPr lang="nl-NL" dirty="0">
                <a:solidFill>
                  <a:schemeClr val="bg1">
                    <a:lumMod val="95000"/>
                  </a:schemeClr>
                </a:solidFill>
              </a:rPr>
              <a:t> | Or</a:t>
            </a:r>
          </a:p>
          <a:p>
            <a:endParaRPr lang="nl-NL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nl-NL" dirty="0">
                <a:solidFill>
                  <a:schemeClr val="bg1">
                    <a:lumMod val="95000"/>
                  </a:schemeClr>
                </a:solidFill>
              </a:rPr>
              <a:t>operator = </a:t>
            </a:r>
            <a:r>
              <a:rPr lang="nl-NL" dirty="0" err="1">
                <a:solidFill>
                  <a:srgbClr val="FFFF00"/>
                </a:solidFill>
              </a:rPr>
              <a:t>Add</a:t>
            </a:r>
            <a:r>
              <a:rPr lang="nl-NL" dirty="0">
                <a:solidFill>
                  <a:schemeClr val="bg1">
                    <a:lumMod val="95000"/>
                  </a:schemeClr>
                </a:solidFill>
              </a:rPr>
              <a:t> | Sub | </a:t>
            </a:r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Mult</a:t>
            </a:r>
            <a:r>
              <a:rPr lang="nl-NL" dirty="0">
                <a:solidFill>
                  <a:schemeClr val="bg1">
                    <a:lumMod val="95000"/>
                  </a:schemeClr>
                </a:solidFill>
              </a:rPr>
              <a:t> | </a:t>
            </a:r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MatMult</a:t>
            </a:r>
            <a:r>
              <a:rPr lang="nl-NL" dirty="0">
                <a:solidFill>
                  <a:schemeClr val="bg1">
                    <a:lumMod val="95000"/>
                  </a:schemeClr>
                </a:solidFill>
              </a:rPr>
              <a:t> | Div | </a:t>
            </a:r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Mod</a:t>
            </a:r>
            <a:r>
              <a:rPr lang="nl-NL" dirty="0">
                <a:solidFill>
                  <a:schemeClr val="bg1">
                    <a:lumMod val="95000"/>
                  </a:schemeClr>
                </a:solidFill>
              </a:rPr>
              <a:t> | </a:t>
            </a:r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Pow</a:t>
            </a:r>
            <a:r>
              <a:rPr lang="nl-NL" dirty="0">
                <a:solidFill>
                  <a:schemeClr val="bg1">
                    <a:lumMod val="95000"/>
                  </a:schemeClr>
                </a:solidFill>
              </a:rPr>
              <a:t> | </a:t>
            </a:r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LShift</a:t>
            </a:r>
            <a:endParaRPr lang="nl-NL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nl-NL" dirty="0">
                <a:solidFill>
                  <a:schemeClr val="bg1">
                    <a:lumMod val="95000"/>
                  </a:schemeClr>
                </a:solidFill>
              </a:rPr>
              <a:t>             | </a:t>
            </a:r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RShift</a:t>
            </a:r>
            <a:r>
              <a:rPr lang="nl-NL" dirty="0">
                <a:solidFill>
                  <a:schemeClr val="bg1">
                    <a:lumMod val="95000"/>
                  </a:schemeClr>
                </a:solidFill>
              </a:rPr>
              <a:t> | </a:t>
            </a:r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BitOr</a:t>
            </a:r>
            <a:r>
              <a:rPr lang="nl-NL" dirty="0">
                <a:solidFill>
                  <a:schemeClr val="bg1">
                    <a:lumMod val="95000"/>
                  </a:schemeClr>
                </a:solidFill>
              </a:rPr>
              <a:t> | </a:t>
            </a:r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BitXor</a:t>
            </a:r>
            <a:r>
              <a:rPr lang="nl-NL" dirty="0">
                <a:solidFill>
                  <a:schemeClr val="bg1">
                    <a:lumMod val="95000"/>
                  </a:schemeClr>
                </a:solidFill>
              </a:rPr>
              <a:t> | </a:t>
            </a:r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BitAnd</a:t>
            </a:r>
            <a:r>
              <a:rPr lang="nl-NL" dirty="0">
                <a:solidFill>
                  <a:schemeClr val="bg1">
                    <a:lumMod val="95000"/>
                  </a:schemeClr>
                </a:solidFill>
              </a:rPr>
              <a:t> | </a:t>
            </a:r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FloorDiv</a:t>
            </a:r>
            <a:endParaRPr lang="nl-NL" dirty="0">
              <a:solidFill>
                <a:schemeClr val="bg1">
                  <a:lumMod val="95000"/>
                </a:schemeClr>
              </a:solidFill>
            </a:endParaRPr>
          </a:p>
          <a:p>
            <a:endParaRPr lang="nl-NL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unaryop</a:t>
            </a:r>
            <a:r>
              <a:rPr lang="nl-NL" dirty="0">
                <a:solidFill>
                  <a:schemeClr val="bg1">
                    <a:lumMod val="95000"/>
                  </a:schemeClr>
                </a:solidFill>
              </a:rPr>
              <a:t> = Invert | </a:t>
            </a:r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Not</a:t>
            </a:r>
            <a:r>
              <a:rPr lang="nl-NL" dirty="0">
                <a:solidFill>
                  <a:schemeClr val="bg1">
                    <a:lumMod val="95000"/>
                  </a:schemeClr>
                </a:solidFill>
              </a:rPr>
              <a:t> | </a:t>
            </a:r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UAdd</a:t>
            </a:r>
            <a:r>
              <a:rPr lang="nl-NL" dirty="0">
                <a:solidFill>
                  <a:schemeClr val="bg1">
                    <a:lumMod val="95000"/>
                  </a:schemeClr>
                </a:solidFill>
              </a:rPr>
              <a:t> | </a:t>
            </a:r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USub</a:t>
            </a:r>
            <a:endParaRPr lang="nl-NL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CF12F0-F54B-4A98-B3B0-0CD0F191E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Source code: https://github.com/SebastiaanZ/pypethon</a:t>
            </a:r>
            <a:endParaRPr lang="en-NL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DE34AB8-208E-4F3E-A0DC-E7C9E0956C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000" y="977455"/>
            <a:ext cx="11520000" cy="579600"/>
          </a:xfrm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File: </a:t>
            </a:r>
            <a:r>
              <a:rPr lang="en-GB" dirty="0"/>
              <a:t>Parser/</a:t>
            </a:r>
            <a:r>
              <a:rPr lang="en-GB" dirty="0" err="1"/>
              <a:t>Python.asdl</a:t>
            </a:r>
            <a:endParaRPr lang="en-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95BC3B-B1E9-4F40-BC6B-DF67A80852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Add a </a:t>
            </a:r>
            <a:r>
              <a:rPr lang="en-GB" dirty="0" err="1"/>
              <a:t>CallPipe</a:t>
            </a:r>
            <a:r>
              <a:rPr lang="en-GB" dirty="0"/>
              <a:t> AST Node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7175480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F83A078-042F-4E6F-A06A-50EBB03AB3DC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36000" y="1720885"/>
            <a:ext cx="11520000" cy="2410813"/>
          </a:xfrm>
          <a:solidFill>
            <a:schemeClr val="tx1">
              <a:lumMod val="95000"/>
              <a:lumOff val="5000"/>
            </a:schemeClr>
          </a:solidFill>
        </p:spPr>
        <p:txBody>
          <a:bodyPr>
            <a:noAutofit/>
          </a:bodyPr>
          <a:lstStyle/>
          <a:p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boolop</a:t>
            </a:r>
            <a:r>
              <a:rPr lang="nl-NL" dirty="0">
                <a:solidFill>
                  <a:schemeClr val="bg1">
                    <a:lumMod val="95000"/>
                  </a:schemeClr>
                </a:solidFill>
              </a:rPr>
              <a:t> = </a:t>
            </a:r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And</a:t>
            </a:r>
            <a:r>
              <a:rPr lang="nl-NL" dirty="0">
                <a:solidFill>
                  <a:schemeClr val="bg1">
                    <a:lumMod val="95000"/>
                  </a:schemeClr>
                </a:solidFill>
              </a:rPr>
              <a:t> | Or</a:t>
            </a:r>
          </a:p>
          <a:p>
            <a:endParaRPr lang="nl-NL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nl-NL" dirty="0">
                <a:solidFill>
                  <a:schemeClr val="bg1">
                    <a:lumMod val="95000"/>
                  </a:schemeClr>
                </a:solidFill>
              </a:rPr>
              <a:t>operator = </a:t>
            </a:r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Add</a:t>
            </a:r>
            <a:r>
              <a:rPr lang="nl-NL" dirty="0">
                <a:solidFill>
                  <a:schemeClr val="bg1">
                    <a:lumMod val="95000"/>
                  </a:schemeClr>
                </a:solidFill>
              </a:rPr>
              <a:t> | Sub | </a:t>
            </a:r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Mult</a:t>
            </a:r>
            <a:r>
              <a:rPr lang="nl-NL" dirty="0">
                <a:solidFill>
                  <a:schemeClr val="bg1">
                    <a:lumMod val="95000"/>
                  </a:schemeClr>
                </a:solidFill>
              </a:rPr>
              <a:t> | </a:t>
            </a:r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MatMult</a:t>
            </a:r>
            <a:r>
              <a:rPr lang="nl-NL" dirty="0">
                <a:solidFill>
                  <a:schemeClr val="bg1">
                    <a:lumMod val="95000"/>
                  </a:schemeClr>
                </a:solidFill>
              </a:rPr>
              <a:t> | Div | </a:t>
            </a:r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Mod</a:t>
            </a:r>
            <a:r>
              <a:rPr lang="nl-NL" dirty="0">
                <a:solidFill>
                  <a:schemeClr val="bg1">
                    <a:lumMod val="95000"/>
                  </a:schemeClr>
                </a:solidFill>
              </a:rPr>
              <a:t> | </a:t>
            </a:r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Pow</a:t>
            </a:r>
            <a:r>
              <a:rPr lang="nl-NL" dirty="0">
                <a:solidFill>
                  <a:schemeClr val="bg1">
                    <a:lumMod val="95000"/>
                  </a:schemeClr>
                </a:solidFill>
              </a:rPr>
              <a:t> | </a:t>
            </a:r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LShift</a:t>
            </a:r>
            <a:endParaRPr lang="nl-NL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nl-NL" dirty="0">
                <a:solidFill>
                  <a:schemeClr val="bg1">
                    <a:lumMod val="95000"/>
                  </a:schemeClr>
                </a:solidFill>
              </a:rPr>
              <a:t>             | </a:t>
            </a:r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RShift</a:t>
            </a:r>
            <a:r>
              <a:rPr lang="nl-NL" dirty="0">
                <a:solidFill>
                  <a:schemeClr val="bg1">
                    <a:lumMod val="95000"/>
                  </a:schemeClr>
                </a:solidFill>
              </a:rPr>
              <a:t> | </a:t>
            </a:r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BitOr</a:t>
            </a:r>
            <a:r>
              <a:rPr lang="nl-NL" dirty="0">
                <a:solidFill>
                  <a:schemeClr val="bg1">
                    <a:lumMod val="95000"/>
                  </a:schemeClr>
                </a:solidFill>
              </a:rPr>
              <a:t> | </a:t>
            </a:r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BitXor</a:t>
            </a:r>
            <a:r>
              <a:rPr lang="nl-NL" dirty="0">
                <a:solidFill>
                  <a:schemeClr val="bg1">
                    <a:lumMod val="95000"/>
                  </a:schemeClr>
                </a:solidFill>
              </a:rPr>
              <a:t> | </a:t>
            </a:r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BitAnd</a:t>
            </a:r>
            <a:r>
              <a:rPr lang="nl-NL" dirty="0">
                <a:solidFill>
                  <a:schemeClr val="bg1">
                    <a:lumMod val="95000"/>
                  </a:schemeClr>
                </a:solidFill>
              </a:rPr>
              <a:t> | </a:t>
            </a:r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FloorDiv</a:t>
            </a:r>
            <a:endParaRPr lang="nl-NL" dirty="0">
              <a:solidFill>
                <a:schemeClr val="bg1">
                  <a:lumMod val="95000"/>
                </a:schemeClr>
              </a:solidFill>
            </a:endParaRPr>
          </a:p>
          <a:p>
            <a:endParaRPr lang="nl-NL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unaryop</a:t>
            </a:r>
            <a:r>
              <a:rPr lang="nl-NL" dirty="0">
                <a:solidFill>
                  <a:schemeClr val="bg1">
                    <a:lumMod val="95000"/>
                  </a:schemeClr>
                </a:solidFill>
              </a:rPr>
              <a:t> = Invert | </a:t>
            </a:r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Not</a:t>
            </a:r>
            <a:r>
              <a:rPr lang="nl-NL" dirty="0">
                <a:solidFill>
                  <a:schemeClr val="bg1">
                    <a:lumMod val="95000"/>
                  </a:schemeClr>
                </a:solidFill>
              </a:rPr>
              <a:t> | </a:t>
            </a:r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UAdd</a:t>
            </a:r>
            <a:r>
              <a:rPr lang="nl-NL" dirty="0">
                <a:solidFill>
                  <a:schemeClr val="bg1">
                    <a:lumMod val="95000"/>
                  </a:schemeClr>
                </a:solidFill>
              </a:rPr>
              <a:t> | </a:t>
            </a:r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USub</a:t>
            </a:r>
            <a:endParaRPr lang="nl-NL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CF12F0-F54B-4A98-B3B0-0CD0F191E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Source code: https://github.com/SebastiaanZ/pypethon</a:t>
            </a:r>
            <a:endParaRPr lang="en-NL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DE34AB8-208E-4F3E-A0DC-E7C9E0956C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000" y="977455"/>
            <a:ext cx="11520000" cy="579600"/>
          </a:xfrm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File: </a:t>
            </a:r>
            <a:r>
              <a:rPr lang="en-GB" dirty="0"/>
              <a:t>Parser/</a:t>
            </a:r>
            <a:r>
              <a:rPr lang="en-GB" dirty="0" err="1"/>
              <a:t>Python.asdl</a:t>
            </a:r>
            <a:endParaRPr lang="en-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95BC3B-B1E9-4F40-BC6B-DF67A80852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Add a </a:t>
            </a:r>
            <a:r>
              <a:rPr lang="en-GB" dirty="0" err="1"/>
              <a:t>CallPipe</a:t>
            </a:r>
            <a:r>
              <a:rPr lang="en-GB" dirty="0"/>
              <a:t> AST Node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7539304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F83A078-042F-4E6F-A06A-50EBB03AB3DC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36000" y="1720885"/>
            <a:ext cx="11520000" cy="2410813"/>
          </a:xfrm>
          <a:solidFill>
            <a:schemeClr val="tx1">
              <a:lumMod val="95000"/>
              <a:lumOff val="5000"/>
            </a:schemeClr>
          </a:solidFill>
        </p:spPr>
        <p:txBody>
          <a:bodyPr>
            <a:noAutofit/>
          </a:bodyPr>
          <a:lstStyle/>
          <a:p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boolop</a:t>
            </a:r>
            <a:r>
              <a:rPr lang="nl-NL" dirty="0">
                <a:solidFill>
                  <a:schemeClr val="bg1">
                    <a:lumMod val="95000"/>
                  </a:schemeClr>
                </a:solidFill>
              </a:rPr>
              <a:t> = </a:t>
            </a:r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And</a:t>
            </a:r>
            <a:r>
              <a:rPr lang="nl-NL" dirty="0">
                <a:solidFill>
                  <a:schemeClr val="bg1">
                    <a:lumMod val="95000"/>
                  </a:schemeClr>
                </a:solidFill>
              </a:rPr>
              <a:t> | Or</a:t>
            </a:r>
          </a:p>
          <a:p>
            <a:endParaRPr lang="nl-NL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nl-NL" dirty="0">
                <a:solidFill>
                  <a:schemeClr val="bg1">
                    <a:lumMod val="95000"/>
                  </a:schemeClr>
                </a:solidFill>
              </a:rPr>
              <a:t>operator = </a:t>
            </a:r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Add</a:t>
            </a:r>
            <a:r>
              <a:rPr lang="nl-NL" dirty="0">
                <a:solidFill>
                  <a:schemeClr val="bg1">
                    <a:lumMod val="95000"/>
                  </a:schemeClr>
                </a:solidFill>
              </a:rPr>
              <a:t> | Sub | </a:t>
            </a:r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Mult</a:t>
            </a:r>
            <a:r>
              <a:rPr lang="nl-NL" dirty="0">
                <a:solidFill>
                  <a:schemeClr val="bg1">
                    <a:lumMod val="95000"/>
                  </a:schemeClr>
                </a:solidFill>
              </a:rPr>
              <a:t> | </a:t>
            </a:r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MatMult</a:t>
            </a:r>
            <a:r>
              <a:rPr lang="nl-NL" dirty="0">
                <a:solidFill>
                  <a:schemeClr val="bg1">
                    <a:lumMod val="95000"/>
                  </a:schemeClr>
                </a:solidFill>
              </a:rPr>
              <a:t> | Div | </a:t>
            </a:r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Mod</a:t>
            </a:r>
            <a:r>
              <a:rPr lang="nl-NL" dirty="0">
                <a:solidFill>
                  <a:schemeClr val="bg1">
                    <a:lumMod val="95000"/>
                  </a:schemeClr>
                </a:solidFill>
              </a:rPr>
              <a:t> | </a:t>
            </a:r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Pow</a:t>
            </a:r>
            <a:r>
              <a:rPr lang="nl-NL" dirty="0">
                <a:solidFill>
                  <a:schemeClr val="bg1">
                    <a:lumMod val="95000"/>
                  </a:schemeClr>
                </a:solidFill>
              </a:rPr>
              <a:t> | </a:t>
            </a:r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LShift</a:t>
            </a:r>
            <a:endParaRPr lang="nl-NL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nl-NL" dirty="0">
                <a:solidFill>
                  <a:schemeClr val="bg1">
                    <a:lumMod val="95000"/>
                  </a:schemeClr>
                </a:solidFill>
              </a:rPr>
              <a:t>             | </a:t>
            </a:r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RShift</a:t>
            </a:r>
            <a:r>
              <a:rPr lang="nl-NL" dirty="0">
                <a:solidFill>
                  <a:schemeClr val="bg1">
                    <a:lumMod val="95000"/>
                  </a:schemeClr>
                </a:solidFill>
              </a:rPr>
              <a:t> | </a:t>
            </a:r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BitOr</a:t>
            </a:r>
            <a:r>
              <a:rPr lang="nl-NL" dirty="0">
                <a:solidFill>
                  <a:schemeClr val="bg1">
                    <a:lumMod val="95000"/>
                  </a:schemeClr>
                </a:solidFill>
              </a:rPr>
              <a:t> | </a:t>
            </a:r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BitXor</a:t>
            </a:r>
            <a:r>
              <a:rPr lang="nl-NL" dirty="0">
                <a:solidFill>
                  <a:schemeClr val="bg1">
                    <a:lumMod val="95000"/>
                  </a:schemeClr>
                </a:solidFill>
              </a:rPr>
              <a:t> | </a:t>
            </a:r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BitAnd</a:t>
            </a:r>
            <a:r>
              <a:rPr lang="nl-NL" dirty="0">
                <a:solidFill>
                  <a:schemeClr val="bg1">
                    <a:lumMod val="95000"/>
                  </a:schemeClr>
                </a:solidFill>
              </a:rPr>
              <a:t> | </a:t>
            </a:r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FloorDiv</a:t>
            </a:r>
            <a:r>
              <a:rPr lang="nl-NL" dirty="0">
                <a:solidFill>
                  <a:schemeClr val="bg1">
                    <a:lumMod val="95000"/>
                  </a:schemeClr>
                </a:solidFill>
              </a:rPr>
              <a:t> | </a:t>
            </a:r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CallPipe</a:t>
            </a:r>
            <a:endParaRPr lang="nl-NL" dirty="0">
              <a:solidFill>
                <a:schemeClr val="bg1">
                  <a:lumMod val="95000"/>
                </a:schemeClr>
              </a:solidFill>
            </a:endParaRPr>
          </a:p>
          <a:p>
            <a:endParaRPr lang="nl-NL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unaryop</a:t>
            </a:r>
            <a:r>
              <a:rPr lang="nl-NL" dirty="0">
                <a:solidFill>
                  <a:schemeClr val="bg1">
                    <a:lumMod val="95000"/>
                  </a:schemeClr>
                </a:solidFill>
              </a:rPr>
              <a:t> = Invert | </a:t>
            </a:r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Not</a:t>
            </a:r>
            <a:r>
              <a:rPr lang="nl-NL" dirty="0">
                <a:solidFill>
                  <a:schemeClr val="bg1">
                    <a:lumMod val="95000"/>
                  </a:schemeClr>
                </a:solidFill>
              </a:rPr>
              <a:t> | </a:t>
            </a:r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UAdd</a:t>
            </a:r>
            <a:r>
              <a:rPr lang="nl-NL" dirty="0">
                <a:solidFill>
                  <a:schemeClr val="bg1">
                    <a:lumMod val="95000"/>
                  </a:schemeClr>
                </a:solidFill>
              </a:rPr>
              <a:t> | </a:t>
            </a:r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USub</a:t>
            </a:r>
            <a:endParaRPr lang="nl-NL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CF12F0-F54B-4A98-B3B0-0CD0F191E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Source code: https://github.com/SebastiaanZ/pypethon</a:t>
            </a:r>
            <a:endParaRPr lang="en-NL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DE34AB8-208E-4F3E-A0DC-E7C9E0956C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000" y="977455"/>
            <a:ext cx="11520000" cy="579600"/>
          </a:xfrm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File: </a:t>
            </a:r>
            <a:r>
              <a:rPr lang="en-GB" dirty="0"/>
              <a:t>Parser/</a:t>
            </a:r>
            <a:r>
              <a:rPr lang="en-GB" dirty="0" err="1"/>
              <a:t>Python.asdl</a:t>
            </a:r>
            <a:endParaRPr lang="en-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95BC3B-B1E9-4F40-BC6B-DF67A80852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Add a </a:t>
            </a:r>
            <a:r>
              <a:rPr lang="en-GB" dirty="0" err="1"/>
              <a:t>CallPipe</a:t>
            </a:r>
            <a:r>
              <a:rPr lang="en-GB" dirty="0"/>
              <a:t> AST Node</a:t>
            </a:r>
            <a:endParaRPr lang="en-NL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AEE5F6A-11C8-4B34-9118-68C277DA8DA5}"/>
              </a:ext>
            </a:extLst>
          </p:cNvPr>
          <p:cNvGrpSpPr/>
          <p:nvPr/>
        </p:nvGrpSpPr>
        <p:grpSpPr>
          <a:xfrm>
            <a:off x="259799" y="4546674"/>
            <a:ext cx="11596200" cy="1569716"/>
            <a:chOff x="259799" y="4804412"/>
            <a:chExt cx="11596200" cy="1569716"/>
          </a:xfrm>
        </p:grpSpPr>
        <p:sp>
          <p:nvSpPr>
            <p:cNvPr id="9" name="Content Placeholder 5">
              <a:extLst>
                <a:ext uri="{FF2B5EF4-FFF2-40B4-BE49-F238E27FC236}">
                  <a16:creationId xmlns:a16="http://schemas.microsoft.com/office/drawing/2014/main" id="{96B11108-B918-44FF-8C1B-3B1DE056A376}"/>
                </a:ext>
              </a:extLst>
            </p:cNvPr>
            <p:cNvSpPr txBox="1">
              <a:spLocks/>
            </p:cNvSpPr>
            <p:nvPr/>
          </p:nvSpPr>
          <p:spPr>
            <a:xfrm>
              <a:off x="2057400" y="4804412"/>
              <a:ext cx="9798599" cy="652778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</p:spPr>
          <p:txBody>
            <a:bodyPr vert="horz" lIns="91440" tIns="90000" rIns="91440" bIns="90000" rtlCol="0">
              <a:normAutofit/>
            </a:bodyPr>
            <a:lstStyle>
              <a:lvl1pPr marL="0" indent="0" algn="l" defTabSz="914400" rtl="0" eaLnBrk="1" latinLnBrk="0" hangingPunct="1">
                <a:lnSpc>
                  <a:spcPct val="12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bg2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100000"/>
                </a:lnSpc>
                <a:spcBef>
                  <a:spcPts val="800"/>
                </a:spcBef>
                <a:buFont typeface="Arial" panose="020B0604020202020204" pitchFamily="34" charset="0"/>
                <a:buNone/>
                <a:defRPr sz="2400" kern="1200">
                  <a:solidFill>
                    <a:srgbClr val="002060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100000"/>
                </a:lnSpc>
                <a:spcBef>
                  <a:spcPts val="400"/>
                </a:spcBef>
                <a:buFont typeface="Arial" panose="020B0604020202020204" pitchFamily="34" charset="0"/>
                <a:buNone/>
                <a:defRPr sz="2000" kern="1200">
                  <a:solidFill>
                    <a:srgbClr val="002060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100000"/>
                </a:lnSpc>
                <a:spcBef>
                  <a:spcPts val="400"/>
                </a:spcBef>
                <a:buFont typeface="Arial" panose="020B0604020202020204" pitchFamily="34" charset="0"/>
                <a:buNone/>
                <a:defRPr sz="1800" kern="1200">
                  <a:solidFill>
                    <a:srgbClr val="002060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100000"/>
                </a:lnSpc>
                <a:spcBef>
                  <a:spcPts val="400"/>
                </a:spcBef>
                <a:buFont typeface="Arial" panose="020B0604020202020204" pitchFamily="34" charset="0"/>
                <a:buNone/>
                <a:defRPr sz="1800" kern="1200">
                  <a:solidFill>
                    <a:srgbClr val="002060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2400" dirty="0">
                  <a:solidFill>
                    <a:srgbClr val="92D050"/>
                  </a:solidFill>
                </a:rPr>
                <a:t>$ </a:t>
              </a:r>
              <a:r>
                <a:rPr lang="en-GB" sz="2400" dirty="0"/>
                <a:t>make regen-</a:t>
              </a:r>
              <a:r>
                <a:rPr lang="en-GB" sz="2400" dirty="0" err="1"/>
                <a:t>ast</a:t>
              </a:r>
              <a:endParaRPr lang="en-NL" sz="2400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280F4C2-7754-40F4-BC78-C22A5C90792E}"/>
                </a:ext>
              </a:extLst>
            </p:cNvPr>
            <p:cNvSpPr txBox="1"/>
            <p:nvPr/>
          </p:nvSpPr>
          <p:spPr>
            <a:xfrm>
              <a:off x="259799" y="4881254"/>
              <a:ext cx="177163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800" b="1" dirty="0">
                  <a:solidFill>
                    <a:srgbClr val="002060"/>
                  </a:solidFill>
                </a:rPr>
                <a:t>Linux/Mac</a:t>
              </a:r>
              <a:endParaRPr lang="en-NL" sz="2800" b="1" dirty="0">
                <a:solidFill>
                  <a:srgbClr val="002060"/>
                </a:solidFill>
              </a:endParaRPr>
            </a:p>
          </p:txBody>
        </p:sp>
        <p:sp>
          <p:nvSpPr>
            <p:cNvPr id="11" name="Content Placeholder 5">
              <a:extLst>
                <a:ext uri="{FF2B5EF4-FFF2-40B4-BE49-F238E27FC236}">
                  <a16:creationId xmlns:a16="http://schemas.microsoft.com/office/drawing/2014/main" id="{786F80F6-17EE-4106-B95A-967663FA9EC3}"/>
                </a:ext>
              </a:extLst>
            </p:cNvPr>
            <p:cNvSpPr txBox="1">
              <a:spLocks/>
            </p:cNvSpPr>
            <p:nvPr/>
          </p:nvSpPr>
          <p:spPr>
            <a:xfrm>
              <a:off x="2057400" y="5721350"/>
              <a:ext cx="9798599" cy="652778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</p:spPr>
          <p:txBody>
            <a:bodyPr vert="horz" lIns="91440" tIns="90000" rIns="91440" bIns="90000" rtlCol="0">
              <a:normAutofit/>
            </a:bodyPr>
            <a:lstStyle>
              <a:lvl1pPr marL="0" indent="0" algn="l" defTabSz="914400" rtl="0" eaLnBrk="1" latinLnBrk="0" hangingPunct="1">
                <a:lnSpc>
                  <a:spcPct val="12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bg2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100000"/>
                </a:lnSpc>
                <a:spcBef>
                  <a:spcPts val="800"/>
                </a:spcBef>
                <a:buFont typeface="Arial" panose="020B0604020202020204" pitchFamily="34" charset="0"/>
                <a:buNone/>
                <a:defRPr sz="2400" kern="1200">
                  <a:solidFill>
                    <a:srgbClr val="002060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100000"/>
                </a:lnSpc>
                <a:spcBef>
                  <a:spcPts val="400"/>
                </a:spcBef>
                <a:buFont typeface="Arial" panose="020B0604020202020204" pitchFamily="34" charset="0"/>
                <a:buNone/>
                <a:defRPr sz="2000" kern="1200">
                  <a:solidFill>
                    <a:srgbClr val="002060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100000"/>
                </a:lnSpc>
                <a:spcBef>
                  <a:spcPts val="400"/>
                </a:spcBef>
                <a:buFont typeface="Arial" panose="020B0604020202020204" pitchFamily="34" charset="0"/>
                <a:buNone/>
                <a:defRPr sz="1800" kern="1200">
                  <a:solidFill>
                    <a:srgbClr val="002060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100000"/>
                </a:lnSpc>
                <a:spcBef>
                  <a:spcPts val="400"/>
                </a:spcBef>
                <a:buFont typeface="Arial" panose="020B0604020202020204" pitchFamily="34" charset="0"/>
                <a:buNone/>
                <a:defRPr sz="1800" kern="1200">
                  <a:solidFill>
                    <a:srgbClr val="002060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2400" dirty="0">
                  <a:solidFill>
                    <a:srgbClr val="92D050"/>
                  </a:solidFill>
                </a:rPr>
                <a:t>&gt; </a:t>
              </a:r>
              <a:r>
                <a:rPr lang="en-GB" sz="2400" dirty="0" err="1"/>
                <a:t>PCBuild</a:t>
              </a:r>
              <a:r>
                <a:rPr lang="en-GB" sz="2400" dirty="0"/>
                <a:t>\build.bat --regen</a:t>
              </a:r>
              <a:endParaRPr lang="en-NL" sz="2400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E2F39C7-EE4F-4AC2-B451-F85D840F2FF4}"/>
                </a:ext>
              </a:extLst>
            </p:cNvPr>
            <p:cNvSpPr txBox="1"/>
            <p:nvPr/>
          </p:nvSpPr>
          <p:spPr>
            <a:xfrm>
              <a:off x="259799" y="5786129"/>
              <a:ext cx="158267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800" b="1" dirty="0">
                  <a:solidFill>
                    <a:srgbClr val="002060"/>
                  </a:solidFill>
                </a:rPr>
                <a:t>Windows</a:t>
              </a:r>
              <a:endParaRPr lang="en-NL" sz="2800" b="1" dirty="0">
                <a:solidFill>
                  <a:srgbClr val="00206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96929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CF12F0-F54B-4A98-B3B0-0CD0F191E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Source code: https://github.com/SebastiaanZ/pypethon</a:t>
            </a:r>
            <a:endParaRPr lang="en-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95BC3B-B1E9-4F40-BC6B-DF67A80852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Regenerate the parser based on the new grammar</a:t>
            </a:r>
            <a:endParaRPr lang="en-NL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AEE5F6A-11C8-4B34-9118-68C277DA8DA5}"/>
              </a:ext>
            </a:extLst>
          </p:cNvPr>
          <p:cNvGrpSpPr/>
          <p:nvPr/>
        </p:nvGrpSpPr>
        <p:grpSpPr>
          <a:xfrm>
            <a:off x="259799" y="1396068"/>
            <a:ext cx="11596200" cy="1569716"/>
            <a:chOff x="259799" y="4804412"/>
            <a:chExt cx="11596200" cy="1569716"/>
          </a:xfrm>
        </p:grpSpPr>
        <p:sp>
          <p:nvSpPr>
            <p:cNvPr id="9" name="Content Placeholder 5">
              <a:extLst>
                <a:ext uri="{FF2B5EF4-FFF2-40B4-BE49-F238E27FC236}">
                  <a16:creationId xmlns:a16="http://schemas.microsoft.com/office/drawing/2014/main" id="{96B11108-B918-44FF-8C1B-3B1DE056A376}"/>
                </a:ext>
              </a:extLst>
            </p:cNvPr>
            <p:cNvSpPr txBox="1">
              <a:spLocks/>
            </p:cNvSpPr>
            <p:nvPr/>
          </p:nvSpPr>
          <p:spPr>
            <a:xfrm>
              <a:off x="2057400" y="4804412"/>
              <a:ext cx="9798599" cy="652778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</p:spPr>
          <p:txBody>
            <a:bodyPr vert="horz" lIns="91440" tIns="90000" rIns="91440" bIns="90000" rtlCol="0">
              <a:normAutofit/>
            </a:bodyPr>
            <a:lstStyle>
              <a:lvl1pPr marL="0" indent="0" algn="l" defTabSz="914400" rtl="0" eaLnBrk="1" latinLnBrk="0" hangingPunct="1">
                <a:lnSpc>
                  <a:spcPct val="12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bg2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100000"/>
                </a:lnSpc>
                <a:spcBef>
                  <a:spcPts val="800"/>
                </a:spcBef>
                <a:buFont typeface="Arial" panose="020B0604020202020204" pitchFamily="34" charset="0"/>
                <a:buNone/>
                <a:defRPr sz="2400" kern="1200">
                  <a:solidFill>
                    <a:srgbClr val="002060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100000"/>
                </a:lnSpc>
                <a:spcBef>
                  <a:spcPts val="400"/>
                </a:spcBef>
                <a:buFont typeface="Arial" panose="020B0604020202020204" pitchFamily="34" charset="0"/>
                <a:buNone/>
                <a:defRPr sz="2000" kern="1200">
                  <a:solidFill>
                    <a:srgbClr val="002060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100000"/>
                </a:lnSpc>
                <a:spcBef>
                  <a:spcPts val="400"/>
                </a:spcBef>
                <a:buFont typeface="Arial" panose="020B0604020202020204" pitchFamily="34" charset="0"/>
                <a:buNone/>
                <a:defRPr sz="1800" kern="1200">
                  <a:solidFill>
                    <a:srgbClr val="002060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100000"/>
                </a:lnSpc>
                <a:spcBef>
                  <a:spcPts val="400"/>
                </a:spcBef>
                <a:buFont typeface="Arial" panose="020B0604020202020204" pitchFamily="34" charset="0"/>
                <a:buNone/>
                <a:defRPr sz="1800" kern="1200">
                  <a:solidFill>
                    <a:srgbClr val="002060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2400" dirty="0">
                  <a:solidFill>
                    <a:srgbClr val="92D050"/>
                  </a:solidFill>
                </a:rPr>
                <a:t>$ </a:t>
              </a:r>
              <a:r>
                <a:rPr lang="en-GB" sz="2400" dirty="0"/>
                <a:t>make regen-</a:t>
              </a:r>
              <a:r>
                <a:rPr lang="en-GB" sz="2400" dirty="0" err="1"/>
                <a:t>pegen</a:t>
              </a:r>
              <a:endParaRPr lang="en-NL" sz="2400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280F4C2-7754-40F4-BC78-C22A5C90792E}"/>
                </a:ext>
              </a:extLst>
            </p:cNvPr>
            <p:cNvSpPr txBox="1"/>
            <p:nvPr/>
          </p:nvSpPr>
          <p:spPr>
            <a:xfrm>
              <a:off x="259799" y="4881254"/>
              <a:ext cx="177163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800" b="1" dirty="0">
                  <a:solidFill>
                    <a:srgbClr val="002060"/>
                  </a:solidFill>
                </a:rPr>
                <a:t>Linux/Mac</a:t>
              </a:r>
              <a:endParaRPr lang="en-NL" sz="2800" b="1" dirty="0">
                <a:solidFill>
                  <a:srgbClr val="002060"/>
                </a:solidFill>
              </a:endParaRPr>
            </a:p>
          </p:txBody>
        </p:sp>
        <p:sp>
          <p:nvSpPr>
            <p:cNvPr id="11" name="Content Placeholder 5">
              <a:extLst>
                <a:ext uri="{FF2B5EF4-FFF2-40B4-BE49-F238E27FC236}">
                  <a16:creationId xmlns:a16="http://schemas.microsoft.com/office/drawing/2014/main" id="{786F80F6-17EE-4106-B95A-967663FA9EC3}"/>
                </a:ext>
              </a:extLst>
            </p:cNvPr>
            <p:cNvSpPr txBox="1">
              <a:spLocks/>
            </p:cNvSpPr>
            <p:nvPr/>
          </p:nvSpPr>
          <p:spPr>
            <a:xfrm>
              <a:off x="2057400" y="5721350"/>
              <a:ext cx="9798599" cy="652778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</p:spPr>
          <p:txBody>
            <a:bodyPr vert="horz" lIns="91440" tIns="90000" rIns="91440" bIns="90000" rtlCol="0">
              <a:normAutofit/>
            </a:bodyPr>
            <a:lstStyle>
              <a:lvl1pPr marL="0" indent="0" algn="l" defTabSz="914400" rtl="0" eaLnBrk="1" latinLnBrk="0" hangingPunct="1">
                <a:lnSpc>
                  <a:spcPct val="12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bg2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100000"/>
                </a:lnSpc>
                <a:spcBef>
                  <a:spcPts val="800"/>
                </a:spcBef>
                <a:buFont typeface="Arial" panose="020B0604020202020204" pitchFamily="34" charset="0"/>
                <a:buNone/>
                <a:defRPr sz="2400" kern="1200">
                  <a:solidFill>
                    <a:srgbClr val="002060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100000"/>
                </a:lnSpc>
                <a:spcBef>
                  <a:spcPts val="400"/>
                </a:spcBef>
                <a:buFont typeface="Arial" panose="020B0604020202020204" pitchFamily="34" charset="0"/>
                <a:buNone/>
                <a:defRPr sz="2000" kern="1200">
                  <a:solidFill>
                    <a:srgbClr val="002060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100000"/>
                </a:lnSpc>
                <a:spcBef>
                  <a:spcPts val="400"/>
                </a:spcBef>
                <a:buFont typeface="Arial" panose="020B0604020202020204" pitchFamily="34" charset="0"/>
                <a:buNone/>
                <a:defRPr sz="1800" kern="1200">
                  <a:solidFill>
                    <a:srgbClr val="002060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100000"/>
                </a:lnSpc>
                <a:spcBef>
                  <a:spcPts val="400"/>
                </a:spcBef>
                <a:buFont typeface="Arial" panose="020B0604020202020204" pitchFamily="34" charset="0"/>
                <a:buNone/>
                <a:defRPr sz="1800" kern="1200">
                  <a:solidFill>
                    <a:srgbClr val="002060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2400" dirty="0">
                  <a:solidFill>
                    <a:srgbClr val="92D050"/>
                  </a:solidFill>
                </a:rPr>
                <a:t>&gt; </a:t>
              </a:r>
              <a:r>
                <a:rPr lang="en-GB" sz="2400" dirty="0" err="1"/>
                <a:t>PCBuild</a:t>
              </a:r>
              <a:r>
                <a:rPr lang="en-GB" sz="2400" dirty="0"/>
                <a:t>\build.bat --regen</a:t>
              </a:r>
              <a:endParaRPr lang="en-NL" sz="2400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E2F39C7-EE4F-4AC2-B451-F85D840F2FF4}"/>
                </a:ext>
              </a:extLst>
            </p:cNvPr>
            <p:cNvSpPr txBox="1"/>
            <p:nvPr/>
          </p:nvSpPr>
          <p:spPr>
            <a:xfrm>
              <a:off x="259799" y="5786129"/>
              <a:ext cx="158267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800" b="1" dirty="0">
                  <a:solidFill>
                    <a:srgbClr val="002060"/>
                  </a:solidFill>
                </a:rPr>
                <a:t>Windows</a:t>
              </a:r>
              <a:endParaRPr lang="en-NL" sz="2800" b="1" dirty="0">
                <a:solidFill>
                  <a:srgbClr val="002060"/>
                </a:solidFill>
              </a:endParaRPr>
            </a:p>
          </p:txBody>
        </p:sp>
      </p:grp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2A1BFF3C-4866-43CC-8C49-30D9546A1F8B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36000" y="3282660"/>
            <a:ext cx="11520000" cy="3486440"/>
          </a:xfrm>
          <a:solidFill>
            <a:schemeClr val="tx1">
              <a:lumMod val="95000"/>
              <a:lumOff val="5000"/>
            </a:schemeClr>
          </a:solidFill>
        </p:spPr>
        <p:txBody>
          <a:bodyPr>
            <a:noAutofit/>
          </a:bodyPr>
          <a:lstStyle/>
          <a:p>
            <a:r>
              <a:rPr lang="nl-NL" dirty="0">
                <a:solidFill>
                  <a:schemeClr val="bg1">
                    <a:lumMod val="95000"/>
                  </a:schemeClr>
                </a:solidFill>
              </a:rPr>
              <a:t>Python 3.9.9 (tags/v3.9.9-dirty:ccb0e6a345, Apr 10 2022, 13:28:32)</a:t>
            </a:r>
          </a:p>
          <a:p>
            <a:r>
              <a:rPr lang="nl-NL" dirty="0">
                <a:solidFill>
                  <a:schemeClr val="bg1">
                    <a:lumMod val="95000"/>
                  </a:schemeClr>
                </a:solidFill>
              </a:rPr>
              <a:t>[GCC 9.4.0] on </a:t>
            </a:r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linux</a:t>
            </a:r>
            <a:endParaRPr lang="nl-NL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nl-NL" b="1" dirty="0">
                <a:solidFill>
                  <a:schemeClr val="accent6"/>
                </a:solidFill>
              </a:rPr>
              <a:t>&gt;&gt;&gt;</a:t>
            </a:r>
            <a:r>
              <a:rPr lang="nl-NL" b="1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nl-NL" dirty="0">
                <a:solidFill>
                  <a:schemeClr val="bg1">
                    <a:lumMod val="95000"/>
                  </a:schemeClr>
                </a:solidFill>
              </a:rPr>
              <a:t>import ast</a:t>
            </a:r>
          </a:p>
          <a:p>
            <a:pPr>
              <a:spcBef>
                <a:spcPts val="600"/>
              </a:spcBef>
            </a:pPr>
            <a:r>
              <a:rPr lang="nl-NL" b="1" dirty="0">
                <a:solidFill>
                  <a:schemeClr val="accent6"/>
                </a:solidFill>
              </a:rPr>
              <a:t>&gt;&gt;&gt;</a:t>
            </a:r>
            <a:r>
              <a:rPr lang="nl-NL" b="1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nl-NL" dirty="0">
                <a:solidFill>
                  <a:schemeClr val="bg1">
                    <a:lumMod val="95000"/>
                  </a:schemeClr>
                </a:solidFill>
              </a:rPr>
              <a:t>tree = </a:t>
            </a:r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ast.parse</a:t>
            </a:r>
            <a:r>
              <a:rPr lang="nl-NL" dirty="0">
                <a:solidFill>
                  <a:schemeClr val="bg1">
                    <a:lumMod val="95000"/>
                  </a:schemeClr>
                </a:solidFill>
              </a:rPr>
              <a:t>("10 |&gt; double")</a:t>
            </a:r>
          </a:p>
          <a:p>
            <a:pPr>
              <a:spcBef>
                <a:spcPts val="600"/>
              </a:spcBef>
            </a:pPr>
            <a:r>
              <a:rPr lang="nl-NL" b="1" dirty="0">
                <a:solidFill>
                  <a:schemeClr val="accent6"/>
                </a:solidFill>
              </a:rPr>
              <a:t>&gt;&gt;&gt;</a:t>
            </a:r>
            <a:r>
              <a:rPr lang="nl-NL" b="1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tree.body</a:t>
            </a:r>
            <a:r>
              <a:rPr lang="nl-NL" dirty="0">
                <a:solidFill>
                  <a:schemeClr val="bg1">
                    <a:lumMod val="95000"/>
                  </a:schemeClr>
                </a:solidFill>
              </a:rPr>
              <a:t>[0].</a:t>
            </a:r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value</a:t>
            </a:r>
            <a:endParaRPr lang="nl-NL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&lt;</a:t>
            </a:r>
            <a:r>
              <a:rPr lang="en-GB" dirty="0" err="1">
                <a:solidFill>
                  <a:schemeClr val="bg1">
                    <a:lumMod val="95000"/>
                  </a:schemeClr>
                </a:solidFill>
              </a:rPr>
              <a:t>ast.</a:t>
            </a:r>
            <a:r>
              <a:rPr lang="en-GB" b="1" dirty="0" err="1">
                <a:solidFill>
                  <a:srgbClr val="00B0F0"/>
                </a:solidFill>
              </a:rPr>
              <a:t>BinOp</a:t>
            </a:r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 object at 0x7f26f872beb0&gt;</a:t>
            </a:r>
          </a:p>
          <a:p>
            <a:pPr>
              <a:spcBef>
                <a:spcPts val="600"/>
              </a:spcBef>
            </a:pPr>
            <a:r>
              <a:rPr lang="nl-NL" b="1" dirty="0">
                <a:solidFill>
                  <a:schemeClr val="accent6"/>
                </a:solidFill>
              </a:rPr>
              <a:t>&gt;&gt;&gt;</a:t>
            </a:r>
            <a:r>
              <a:rPr lang="nl-NL" b="1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tree.body</a:t>
            </a:r>
            <a:r>
              <a:rPr lang="nl-NL" dirty="0">
                <a:solidFill>
                  <a:schemeClr val="bg1">
                    <a:lumMod val="95000"/>
                  </a:schemeClr>
                </a:solidFill>
              </a:rPr>
              <a:t>[0].</a:t>
            </a:r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value.op</a:t>
            </a:r>
            <a:endParaRPr lang="nl-NL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&lt;</a:t>
            </a:r>
            <a:r>
              <a:rPr lang="en-GB" dirty="0" err="1">
                <a:solidFill>
                  <a:schemeClr val="bg1">
                    <a:lumMod val="95000"/>
                  </a:schemeClr>
                </a:solidFill>
              </a:rPr>
              <a:t>ast.</a:t>
            </a:r>
            <a:r>
              <a:rPr lang="en-GB" b="1" dirty="0" err="1">
                <a:solidFill>
                  <a:srgbClr val="00B0F0"/>
                </a:solidFill>
              </a:rPr>
              <a:t>CallPipe</a:t>
            </a:r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 object at 0x7f26f86542d0&gt;</a:t>
            </a:r>
            <a:endParaRPr lang="nl-NL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7767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uiExpand="1" build="p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2707C2-4875-484D-B58C-06C5E6086D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Part 1: Done</a:t>
            </a:r>
            <a:endParaRPr lang="en-NL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65F7FA8-33DD-4ACD-9722-4BC632F21E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46375" y="1140593"/>
            <a:ext cx="11499250" cy="4576815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C3F0ED-70A8-4431-8E1D-A8DC61EBDC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Source code: https://github.com/SebastiaanZ/pypethon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00451068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45671-4DBB-4902-9D3C-429008FA8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Progress</a:t>
            </a:r>
            <a:endParaRPr lang="en-NL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72D9E5F-F505-4299-A43E-19A31A1935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Source code: https://github.com/SebastiaanZ/pypethon</a:t>
            </a:r>
            <a:endParaRPr lang="en-NL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940EF63B-0914-4848-AB7F-B0465C8468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-299" y="989816"/>
            <a:ext cx="12191998" cy="324874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2EFBEAA-C2E1-4693-94FD-F5F28AE45485}"/>
              </a:ext>
            </a:extLst>
          </p:cNvPr>
          <p:cNvSpPr txBox="1"/>
          <p:nvPr/>
        </p:nvSpPr>
        <p:spPr>
          <a:xfrm>
            <a:off x="336001" y="4895858"/>
            <a:ext cx="1151999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3200" dirty="0">
                <a:solidFill>
                  <a:srgbClr val="002060"/>
                </a:solidFill>
              </a:rPr>
              <a:t>Now it's time for Part 2, which is where the magic happens.</a:t>
            </a: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0506703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2707C2-4875-484D-B58C-06C5E6086D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Part 2: From Abstract Syntax Tree to Magic (Execution)</a:t>
            </a:r>
            <a:endParaRPr lang="en-NL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65F7FA8-33DD-4ACD-9722-4BC632F21E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46375" y="1045917"/>
            <a:ext cx="11499250" cy="3734073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C3F0ED-70A8-4431-8E1D-A8DC61EBDC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Source code: https://github.com/SebastiaanZ/pypethon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259083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30244DF9-0EB2-4C62-A20F-F03453987A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109" y="844550"/>
            <a:ext cx="5225242" cy="3788071"/>
          </a:xfrm>
          <a:prstGeom prst="rect">
            <a:avLst/>
          </a:prstGeom>
        </p:spPr>
      </p:pic>
      <p:pic>
        <p:nvPicPr>
          <p:cNvPr id="6" name="Picture 5" descr="Calendar&#10;&#10;Description automatically generated">
            <a:extLst>
              <a:ext uri="{FF2B5EF4-FFF2-40B4-BE49-F238E27FC236}">
                <a16:creationId xmlns:a16="http://schemas.microsoft.com/office/drawing/2014/main" id="{51A77762-F641-4732-9149-D79643885D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4303" y="844550"/>
            <a:ext cx="2383934" cy="3788070"/>
          </a:xfrm>
          <a:prstGeom prst="rect">
            <a:avLst/>
          </a:prstGeom>
        </p:spPr>
      </p:pic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821C58B0-9A1F-49B3-8286-94095A46DA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000" y="6356350"/>
            <a:ext cx="11520000" cy="365125"/>
          </a:xfrm>
          <a:prstGeom prst="rect">
            <a:avLst/>
          </a:prstGeom>
        </p:spPr>
        <p:txBody>
          <a:bodyPr/>
          <a:lstStyle>
            <a:lvl1pPr algn="r">
              <a:defRPr sz="1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fr-FR" dirty="0"/>
              <a:t>Source code: https://github.com/SebastiaanZ/pypethon</a:t>
            </a:r>
            <a:endParaRPr lang="en-NL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E2E2DA-D407-45F5-BB50-133F53B05554}"/>
              </a:ext>
            </a:extLst>
          </p:cNvPr>
          <p:cNvSpPr txBox="1"/>
          <p:nvPr/>
        </p:nvSpPr>
        <p:spPr>
          <a:xfrm>
            <a:off x="623109" y="4855716"/>
            <a:ext cx="522524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rgbClr val="002060"/>
                </a:solidFill>
              </a:rPr>
              <a:t>Python Developer’s Guide</a:t>
            </a:r>
          </a:p>
          <a:p>
            <a:pPr algn="ctr"/>
            <a:r>
              <a:rPr lang="en-GB" sz="3200" dirty="0">
                <a:solidFill>
                  <a:srgbClr val="002060"/>
                </a:solidFill>
              </a:rPr>
              <a:t>https://devguide.python.org</a:t>
            </a:r>
            <a:endParaRPr lang="en-NL" sz="3200" dirty="0">
              <a:solidFill>
                <a:srgbClr val="00206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6E7CF0F-D4E9-488E-81B9-BD64F0E0F4BE}"/>
              </a:ext>
            </a:extLst>
          </p:cNvPr>
          <p:cNvSpPr txBox="1"/>
          <p:nvPr/>
        </p:nvSpPr>
        <p:spPr>
          <a:xfrm>
            <a:off x="6343649" y="4855716"/>
            <a:ext cx="522524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 err="1">
                <a:solidFill>
                  <a:srgbClr val="002060"/>
                </a:solidFill>
              </a:rPr>
              <a:t>CPython</a:t>
            </a:r>
            <a:r>
              <a:rPr lang="en-GB" sz="3200" b="1" dirty="0">
                <a:solidFill>
                  <a:srgbClr val="002060"/>
                </a:solidFill>
              </a:rPr>
              <a:t> Internals</a:t>
            </a:r>
          </a:p>
          <a:p>
            <a:pPr algn="ctr"/>
            <a:r>
              <a:rPr lang="en-GB" sz="3200" dirty="0">
                <a:solidFill>
                  <a:srgbClr val="002060"/>
                </a:solidFill>
              </a:rPr>
              <a:t>Anthony Shaw &amp; Real Python</a:t>
            </a:r>
            <a:endParaRPr lang="en-NL" sz="32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291719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4684260-2394-457C-9B7E-85F6BA70DC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Source code: https://github.com/SebastiaanZ/pypethon</a:t>
            </a:r>
            <a:endParaRPr lang="en-NL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B6E0F4-CB86-4F66-B57D-4CCCF9448D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000" y="1202437"/>
            <a:ext cx="11520000" cy="5334165"/>
          </a:xfrm>
        </p:spPr>
        <p:txBody>
          <a:bodyPr>
            <a:normAutofit/>
          </a:bodyPr>
          <a:lstStyle/>
          <a:p>
            <a:pPr>
              <a:spcBef>
                <a:spcPts val="4800"/>
              </a:spcBef>
            </a:pPr>
            <a:r>
              <a:rPr lang="en-GB" dirty="0"/>
              <a:t>The compiler takes the AST and turns it into bytecode</a:t>
            </a:r>
          </a:p>
          <a:p>
            <a:pPr>
              <a:spcBef>
                <a:spcPts val="4800"/>
              </a:spcBef>
            </a:pPr>
            <a:r>
              <a:rPr lang="en-GB" dirty="0"/>
              <a:t>Bytecode consists of a list of </a:t>
            </a:r>
            <a:r>
              <a:rPr lang="en-GB" b="1" dirty="0"/>
              <a:t>instructions</a:t>
            </a:r>
            <a:r>
              <a:rPr lang="en-GB" dirty="0"/>
              <a:t> for the </a:t>
            </a:r>
            <a:r>
              <a:rPr lang="en-GB" b="1" dirty="0"/>
              <a:t>evaluation loop</a:t>
            </a:r>
          </a:p>
          <a:p>
            <a:pPr>
              <a:spcBef>
                <a:spcPts val="4800"/>
              </a:spcBef>
            </a:pPr>
            <a:r>
              <a:rPr lang="en-GB" dirty="0"/>
              <a:t>Each unique instruction has its own "opcode" (operation code)</a:t>
            </a:r>
          </a:p>
          <a:p>
            <a:pPr>
              <a:spcBef>
                <a:spcPts val="4800"/>
              </a:spcBef>
            </a:pPr>
            <a:r>
              <a:rPr lang="en-GB" dirty="0"/>
              <a:t>Let's add a new "opcode" for our new operator¹</a:t>
            </a:r>
          </a:p>
          <a:p>
            <a:pPr marL="0" indent="0">
              <a:spcBef>
                <a:spcPts val="4800"/>
              </a:spcBef>
              <a:buNone/>
            </a:pPr>
            <a:r>
              <a:rPr lang="en-GB" sz="2800" i="1" dirty="0"/>
              <a:t>1) I could have reused the "opcode" for calling a callable, but that's no fun...</a:t>
            </a:r>
            <a:endParaRPr lang="en-NL" sz="2800" i="1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CD7A2DB-4613-4057-8CA6-710763065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Compiling the AST into Bytecode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62438712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C7683F-BF49-445A-A316-D9CD8575C8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000" y="3414102"/>
            <a:ext cx="11520000" cy="2138363"/>
          </a:xfrm>
        </p:spPr>
        <p:txBody>
          <a:bodyPr/>
          <a:lstStyle/>
          <a:p>
            <a:endParaRPr lang="en-NL"/>
          </a:p>
        </p:txBody>
      </p:sp>
      <p:sp>
        <p:nvSpPr>
          <p:cNvPr id="15" name="Content Placeholder 1">
            <a:extLst>
              <a:ext uri="{FF2B5EF4-FFF2-40B4-BE49-F238E27FC236}">
                <a16:creationId xmlns:a16="http://schemas.microsoft.com/office/drawing/2014/main" id="{6623879E-D4A1-4C62-AED0-F1361046F51B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36000" y="991163"/>
            <a:ext cx="11520000" cy="3789068"/>
          </a:xfrm>
          <a:solidFill>
            <a:schemeClr val="tx1">
              <a:lumMod val="95000"/>
              <a:lumOff val="5000"/>
            </a:schemeClr>
          </a:solidFill>
        </p:spPr>
        <p:txBody>
          <a:bodyPr>
            <a:normAutofit/>
          </a:bodyPr>
          <a:lstStyle/>
          <a:p>
            <a:r>
              <a:rPr lang="nl-NL" sz="2800" dirty="0" err="1"/>
              <a:t>def_op</a:t>
            </a:r>
            <a:r>
              <a:rPr lang="nl-NL" sz="2800" dirty="0"/>
              <a:t>('POP_EXCEPT', 89)</a:t>
            </a:r>
          </a:p>
          <a:p>
            <a:endParaRPr lang="nl-NL" sz="2800" dirty="0"/>
          </a:p>
          <a:p>
            <a:endParaRPr lang="nl-NL" sz="2800" dirty="0"/>
          </a:p>
          <a:p>
            <a:r>
              <a:rPr lang="nl-NL" sz="2800" dirty="0"/>
              <a:t># </a:t>
            </a:r>
            <a:r>
              <a:rPr lang="nl-NL" sz="2800" dirty="0" err="1"/>
              <a:t>Opcodes</a:t>
            </a:r>
            <a:r>
              <a:rPr lang="nl-NL" sz="2800" dirty="0"/>
              <a:t> </a:t>
            </a:r>
            <a:r>
              <a:rPr lang="nl-NL" sz="2800" dirty="0" err="1"/>
              <a:t>from</a:t>
            </a:r>
            <a:r>
              <a:rPr lang="nl-NL" sz="2800" dirty="0"/>
              <a:t> here have </a:t>
            </a:r>
            <a:r>
              <a:rPr lang="nl-NL" sz="2800" dirty="0" err="1"/>
              <a:t>an</a:t>
            </a:r>
            <a:r>
              <a:rPr lang="nl-NL" sz="2800" dirty="0"/>
              <a:t> argument:</a:t>
            </a:r>
          </a:p>
          <a:p>
            <a:r>
              <a:rPr lang="nl-NL" sz="2800" dirty="0"/>
              <a:t>HAVE_ARGUMENT = 90</a:t>
            </a:r>
          </a:p>
          <a:p>
            <a:r>
              <a:rPr lang="nl-NL" sz="2800" dirty="0" err="1"/>
              <a:t>name_op</a:t>
            </a:r>
            <a:r>
              <a:rPr lang="nl-NL" sz="2800" dirty="0"/>
              <a:t>('STORE_NAME', 90)</a:t>
            </a:r>
          </a:p>
          <a:p>
            <a:r>
              <a:rPr lang="nl-NL" sz="2800" dirty="0" err="1"/>
              <a:t>name_op</a:t>
            </a:r>
            <a:r>
              <a:rPr lang="nl-NL" sz="2800" dirty="0"/>
              <a:t>('DELETE_NAME', 91)</a:t>
            </a:r>
            <a:endParaRPr lang="en-NL" sz="2800" dirty="0"/>
          </a:p>
        </p:txBody>
      </p:sp>
      <p:sp>
        <p:nvSpPr>
          <p:cNvPr id="16" name="Content Placeholder 4">
            <a:extLst>
              <a:ext uri="{FF2B5EF4-FFF2-40B4-BE49-F238E27FC236}">
                <a16:creationId xmlns:a16="http://schemas.microsoft.com/office/drawing/2014/main" id="{4165A90F-AF67-4B8D-9B0F-56E52357EE2D}"/>
              </a:ext>
            </a:extLst>
          </p:cNvPr>
          <p:cNvSpPr txBox="1">
            <a:spLocks/>
          </p:cNvSpPr>
          <p:nvPr/>
        </p:nvSpPr>
        <p:spPr>
          <a:xfrm>
            <a:off x="335999" y="298056"/>
            <a:ext cx="11520000" cy="5796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Char char="•"/>
              <a:defRPr sz="32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b="1" dirty="0"/>
              <a:t>File: </a:t>
            </a:r>
            <a:r>
              <a:rPr lang="en-GB" dirty="0"/>
              <a:t>Lib/opcode.py</a:t>
            </a:r>
            <a:endParaRPr lang="en-NL" dirty="0"/>
          </a:p>
        </p:txBody>
      </p:sp>
      <p:sp>
        <p:nvSpPr>
          <p:cNvPr id="22" name="Footer Placeholder 3">
            <a:extLst>
              <a:ext uri="{FF2B5EF4-FFF2-40B4-BE49-F238E27FC236}">
                <a16:creationId xmlns:a16="http://schemas.microsoft.com/office/drawing/2014/main" id="{A4A61C68-69BB-4AA2-852E-7764E5714D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000" y="6403975"/>
            <a:ext cx="11520000" cy="365125"/>
          </a:xfrm>
        </p:spPr>
        <p:txBody>
          <a:bodyPr/>
          <a:lstStyle/>
          <a:p>
            <a:r>
              <a:rPr lang="fr-FR" dirty="0"/>
              <a:t>Source code: https://github.com/SebastiaanZ/pypethon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32238152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C7683F-BF49-445A-A316-D9CD8575C8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000" y="3414102"/>
            <a:ext cx="11520000" cy="2138363"/>
          </a:xfrm>
        </p:spPr>
        <p:txBody>
          <a:bodyPr/>
          <a:lstStyle/>
          <a:p>
            <a:endParaRPr lang="en-NL"/>
          </a:p>
        </p:txBody>
      </p:sp>
      <p:sp>
        <p:nvSpPr>
          <p:cNvPr id="15" name="Content Placeholder 1">
            <a:extLst>
              <a:ext uri="{FF2B5EF4-FFF2-40B4-BE49-F238E27FC236}">
                <a16:creationId xmlns:a16="http://schemas.microsoft.com/office/drawing/2014/main" id="{6623879E-D4A1-4C62-AED0-F1361046F51B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36000" y="991163"/>
            <a:ext cx="11520000" cy="3789068"/>
          </a:xfrm>
          <a:solidFill>
            <a:schemeClr val="tx1">
              <a:lumMod val="95000"/>
              <a:lumOff val="5000"/>
            </a:schemeClr>
          </a:solidFill>
        </p:spPr>
        <p:txBody>
          <a:bodyPr>
            <a:normAutofit/>
          </a:bodyPr>
          <a:lstStyle/>
          <a:p>
            <a:r>
              <a:rPr lang="nl-NL" sz="2800" dirty="0" err="1"/>
              <a:t>def_op</a:t>
            </a:r>
            <a:r>
              <a:rPr lang="nl-NL" sz="2800" dirty="0"/>
              <a:t>('POP_EXCEPT', 89)</a:t>
            </a:r>
          </a:p>
          <a:p>
            <a:r>
              <a:rPr lang="nl-NL" sz="2800" dirty="0" err="1">
                <a:solidFill>
                  <a:srgbClr val="FFFF00"/>
                </a:solidFill>
              </a:rPr>
              <a:t>def_op</a:t>
            </a:r>
            <a:r>
              <a:rPr lang="nl-NL" sz="2800" dirty="0">
                <a:solidFill>
                  <a:srgbClr val="FFFF00"/>
                </a:solidFill>
              </a:rPr>
              <a:t>('BINARY_PIPE_CALL', 90)</a:t>
            </a:r>
          </a:p>
          <a:p>
            <a:endParaRPr lang="nl-NL" sz="2800" dirty="0"/>
          </a:p>
          <a:p>
            <a:r>
              <a:rPr lang="nl-NL" sz="2800" dirty="0"/>
              <a:t># </a:t>
            </a:r>
            <a:r>
              <a:rPr lang="nl-NL" sz="2800" dirty="0" err="1"/>
              <a:t>Opcodes</a:t>
            </a:r>
            <a:r>
              <a:rPr lang="nl-NL" sz="2800" dirty="0"/>
              <a:t> </a:t>
            </a:r>
            <a:r>
              <a:rPr lang="nl-NL" sz="2800" dirty="0" err="1"/>
              <a:t>from</a:t>
            </a:r>
            <a:r>
              <a:rPr lang="nl-NL" sz="2800" dirty="0"/>
              <a:t> here have </a:t>
            </a:r>
            <a:r>
              <a:rPr lang="nl-NL" sz="2800" dirty="0" err="1"/>
              <a:t>an</a:t>
            </a:r>
            <a:r>
              <a:rPr lang="nl-NL" sz="2800" dirty="0"/>
              <a:t> argument:</a:t>
            </a:r>
          </a:p>
          <a:p>
            <a:r>
              <a:rPr lang="nl-NL" sz="2800" dirty="0"/>
              <a:t>HAVE_ARGUMENT = </a:t>
            </a:r>
            <a:r>
              <a:rPr lang="nl-NL" sz="2800" dirty="0">
                <a:solidFill>
                  <a:srgbClr val="FFFF00"/>
                </a:solidFill>
              </a:rPr>
              <a:t>91</a:t>
            </a:r>
          </a:p>
          <a:p>
            <a:r>
              <a:rPr lang="nl-NL" sz="2800" dirty="0" err="1"/>
              <a:t>name_op</a:t>
            </a:r>
            <a:r>
              <a:rPr lang="nl-NL" sz="2800" dirty="0"/>
              <a:t>('STORE_NAME', </a:t>
            </a:r>
            <a:r>
              <a:rPr lang="nl-NL" sz="2800" dirty="0">
                <a:solidFill>
                  <a:srgbClr val="FFFF00"/>
                </a:solidFill>
              </a:rPr>
              <a:t>91</a:t>
            </a:r>
            <a:r>
              <a:rPr lang="nl-NL" sz="2800" dirty="0"/>
              <a:t>)</a:t>
            </a:r>
          </a:p>
          <a:p>
            <a:r>
              <a:rPr lang="nl-NL" sz="2800" dirty="0" err="1"/>
              <a:t>name_op</a:t>
            </a:r>
            <a:r>
              <a:rPr lang="nl-NL" sz="2800" dirty="0"/>
              <a:t>('DELETE_NAME', </a:t>
            </a:r>
            <a:r>
              <a:rPr lang="nl-NL" sz="2800" dirty="0">
                <a:solidFill>
                  <a:srgbClr val="FFFF00"/>
                </a:solidFill>
              </a:rPr>
              <a:t>92</a:t>
            </a:r>
            <a:r>
              <a:rPr lang="nl-NL" sz="2800" dirty="0"/>
              <a:t>)</a:t>
            </a:r>
            <a:endParaRPr lang="en-NL" sz="2800" dirty="0"/>
          </a:p>
        </p:txBody>
      </p:sp>
      <p:sp>
        <p:nvSpPr>
          <p:cNvPr id="16" name="Content Placeholder 4">
            <a:extLst>
              <a:ext uri="{FF2B5EF4-FFF2-40B4-BE49-F238E27FC236}">
                <a16:creationId xmlns:a16="http://schemas.microsoft.com/office/drawing/2014/main" id="{4165A90F-AF67-4B8D-9B0F-56E52357EE2D}"/>
              </a:ext>
            </a:extLst>
          </p:cNvPr>
          <p:cNvSpPr txBox="1">
            <a:spLocks/>
          </p:cNvSpPr>
          <p:nvPr/>
        </p:nvSpPr>
        <p:spPr>
          <a:xfrm>
            <a:off x="335999" y="298056"/>
            <a:ext cx="11520000" cy="5796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Char char="•"/>
              <a:defRPr sz="32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b="1" dirty="0"/>
              <a:t>File: </a:t>
            </a:r>
            <a:r>
              <a:rPr lang="en-GB" dirty="0"/>
              <a:t>Lib/opcode.py</a:t>
            </a:r>
            <a:endParaRPr lang="en-NL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613D36B-CCF6-4516-BADD-87196C8371A6}"/>
              </a:ext>
            </a:extLst>
          </p:cNvPr>
          <p:cNvGrpSpPr/>
          <p:nvPr/>
        </p:nvGrpSpPr>
        <p:grpSpPr>
          <a:xfrm>
            <a:off x="259799" y="5026508"/>
            <a:ext cx="11596200" cy="1569716"/>
            <a:chOff x="259799" y="4804412"/>
            <a:chExt cx="11596200" cy="1569716"/>
          </a:xfrm>
        </p:grpSpPr>
        <p:sp>
          <p:nvSpPr>
            <p:cNvPr id="7" name="Content Placeholder 5">
              <a:extLst>
                <a:ext uri="{FF2B5EF4-FFF2-40B4-BE49-F238E27FC236}">
                  <a16:creationId xmlns:a16="http://schemas.microsoft.com/office/drawing/2014/main" id="{5A77E8BE-7A3A-4C9C-BE31-622C3C571DAC}"/>
                </a:ext>
              </a:extLst>
            </p:cNvPr>
            <p:cNvSpPr txBox="1">
              <a:spLocks/>
            </p:cNvSpPr>
            <p:nvPr/>
          </p:nvSpPr>
          <p:spPr>
            <a:xfrm>
              <a:off x="2057400" y="4804412"/>
              <a:ext cx="9798599" cy="652778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</p:spPr>
          <p:txBody>
            <a:bodyPr vert="horz" lIns="91440" tIns="90000" rIns="91440" bIns="90000" rtlCol="0">
              <a:normAutofit/>
            </a:bodyPr>
            <a:lstStyle>
              <a:lvl1pPr marL="0" indent="0" algn="l" defTabSz="914400" rtl="0" eaLnBrk="1" latinLnBrk="0" hangingPunct="1">
                <a:lnSpc>
                  <a:spcPct val="12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bg2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100000"/>
                </a:lnSpc>
                <a:spcBef>
                  <a:spcPts val="800"/>
                </a:spcBef>
                <a:buFont typeface="Arial" panose="020B0604020202020204" pitchFamily="34" charset="0"/>
                <a:buNone/>
                <a:defRPr sz="2400" kern="1200">
                  <a:solidFill>
                    <a:srgbClr val="002060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100000"/>
                </a:lnSpc>
                <a:spcBef>
                  <a:spcPts val="400"/>
                </a:spcBef>
                <a:buFont typeface="Arial" panose="020B0604020202020204" pitchFamily="34" charset="0"/>
                <a:buNone/>
                <a:defRPr sz="2000" kern="1200">
                  <a:solidFill>
                    <a:srgbClr val="002060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100000"/>
                </a:lnSpc>
                <a:spcBef>
                  <a:spcPts val="400"/>
                </a:spcBef>
                <a:buFont typeface="Arial" panose="020B0604020202020204" pitchFamily="34" charset="0"/>
                <a:buNone/>
                <a:defRPr sz="1800" kern="1200">
                  <a:solidFill>
                    <a:srgbClr val="002060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100000"/>
                </a:lnSpc>
                <a:spcBef>
                  <a:spcPts val="400"/>
                </a:spcBef>
                <a:buFont typeface="Arial" panose="020B0604020202020204" pitchFamily="34" charset="0"/>
                <a:buNone/>
                <a:defRPr sz="1800" kern="1200">
                  <a:solidFill>
                    <a:srgbClr val="002060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2400" dirty="0">
                  <a:solidFill>
                    <a:srgbClr val="92D050"/>
                  </a:solidFill>
                </a:rPr>
                <a:t>$ </a:t>
              </a:r>
              <a:r>
                <a:rPr lang="en-GB" sz="2400" dirty="0"/>
                <a:t>make regen-opcode</a:t>
              </a:r>
              <a:endParaRPr lang="en-NL" sz="2400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1D8022D-7415-4FCF-8A77-422767EE478C}"/>
                </a:ext>
              </a:extLst>
            </p:cNvPr>
            <p:cNvSpPr txBox="1"/>
            <p:nvPr/>
          </p:nvSpPr>
          <p:spPr>
            <a:xfrm>
              <a:off x="259799" y="4881254"/>
              <a:ext cx="177163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800" b="1" dirty="0">
                  <a:solidFill>
                    <a:srgbClr val="002060"/>
                  </a:solidFill>
                </a:rPr>
                <a:t>Linux/Mac</a:t>
              </a:r>
              <a:endParaRPr lang="en-NL" sz="2800" b="1" dirty="0">
                <a:solidFill>
                  <a:srgbClr val="002060"/>
                </a:solidFill>
              </a:endParaRPr>
            </a:p>
          </p:txBody>
        </p:sp>
        <p:sp>
          <p:nvSpPr>
            <p:cNvPr id="9" name="Content Placeholder 5">
              <a:extLst>
                <a:ext uri="{FF2B5EF4-FFF2-40B4-BE49-F238E27FC236}">
                  <a16:creationId xmlns:a16="http://schemas.microsoft.com/office/drawing/2014/main" id="{2E478337-1FE2-4B41-B841-081975ABBCD5}"/>
                </a:ext>
              </a:extLst>
            </p:cNvPr>
            <p:cNvSpPr txBox="1">
              <a:spLocks/>
            </p:cNvSpPr>
            <p:nvPr/>
          </p:nvSpPr>
          <p:spPr>
            <a:xfrm>
              <a:off x="2057400" y="5721350"/>
              <a:ext cx="9798599" cy="652778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</p:spPr>
          <p:txBody>
            <a:bodyPr vert="horz" lIns="91440" tIns="90000" rIns="91440" bIns="90000" rtlCol="0">
              <a:normAutofit/>
            </a:bodyPr>
            <a:lstStyle>
              <a:lvl1pPr marL="0" indent="0" algn="l" defTabSz="914400" rtl="0" eaLnBrk="1" latinLnBrk="0" hangingPunct="1">
                <a:lnSpc>
                  <a:spcPct val="12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bg2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100000"/>
                </a:lnSpc>
                <a:spcBef>
                  <a:spcPts val="800"/>
                </a:spcBef>
                <a:buFont typeface="Arial" panose="020B0604020202020204" pitchFamily="34" charset="0"/>
                <a:buNone/>
                <a:defRPr sz="2400" kern="1200">
                  <a:solidFill>
                    <a:srgbClr val="002060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100000"/>
                </a:lnSpc>
                <a:spcBef>
                  <a:spcPts val="400"/>
                </a:spcBef>
                <a:buFont typeface="Arial" panose="020B0604020202020204" pitchFamily="34" charset="0"/>
                <a:buNone/>
                <a:defRPr sz="2000" kern="1200">
                  <a:solidFill>
                    <a:srgbClr val="002060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100000"/>
                </a:lnSpc>
                <a:spcBef>
                  <a:spcPts val="400"/>
                </a:spcBef>
                <a:buFont typeface="Arial" panose="020B0604020202020204" pitchFamily="34" charset="0"/>
                <a:buNone/>
                <a:defRPr sz="1800" kern="1200">
                  <a:solidFill>
                    <a:srgbClr val="002060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100000"/>
                </a:lnSpc>
                <a:spcBef>
                  <a:spcPts val="400"/>
                </a:spcBef>
                <a:buFont typeface="Arial" panose="020B0604020202020204" pitchFamily="34" charset="0"/>
                <a:buNone/>
                <a:defRPr sz="1800" kern="1200">
                  <a:solidFill>
                    <a:srgbClr val="002060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2400" dirty="0">
                  <a:solidFill>
                    <a:srgbClr val="92D050"/>
                  </a:solidFill>
                </a:rPr>
                <a:t>&gt; </a:t>
              </a:r>
              <a:r>
                <a:rPr lang="en-GB" sz="2400" dirty="0" err="1"/>
                <a:t>PCBuild</a:t>
              </a:r>
              <a:r>
                <a:rPr lang="en-GB" sz="2400" dirty="0"/>
                <a:t>\build.bat</a:t>
              </a:r>
              <a:endParaRPr lang="en-NL" sz="2400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275EE3C-E349-41D1-A395-F32BF2A2358E}"/>
                </a:ext>
              </a:extLst>
            </p:cNvPr>
            <p:cNvSpPr txBox="1"/>
            <p:nvPr/>
          </p:nvSpPr>
          <p:spPr>
            <a:xfrm>
              <a:off x="259799" y="5786129"/>
              <a:ext cx="158267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800" b="1" dirty="0">
                  <a:solidFill>
                    <a:srgbClr val="002060"/>
                  </a:solidFill>
                </a:rPr>
                <a:t>Windows</a:t>
              </a:r>
              <a:endParaRPr lang="en-NL" sz="2800" b="1" dirty="0">
                <a:solidFill>
                  <a:srgbClr val="00206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82241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626670B-AFBF-4A28-8F9C-53D8CE90A43B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35999" y="1599682"/>
            <a:ext cx="11520000" cy="5169418"/>
          </a:xfrm>
          <a:solidFill>
            <a:schemeClr val="tx1">
              <a:lumMod val="95000"/>
              <a:lumOff val="5000"/>
            </a:schemeClr>
          </a:solidFill>
        </p:spPr>
        <p:txBody>
          <a:bodyPr>
            <a:normAutofit/>
          </a:bodyPr>
          <a:lstStyle/>
          <a:p>
            <a:r>
              <a:rPr lang="nl-NL" sz="2400" dirty="0" err="1">
                <a:solidFill>
                  <a:schemeClr val="accent2"/>
                </a:solidFill>
              </a:rPr>
              <a:t>static</a:t>
            </a:r>
            <a:r>
              <a:rPr lang="nl-NL" sz="2400" dirty="0">
                <a:solidFill>
                  <a:schemeClr val="accent2"/>
                </a:solidFill>
              </a:rPr>
              <a:t> int</a:t>
            </a:r>
          </a:p>
          <a:p>
            <a:r>
              <a:rPr lang="nl-NL" sz="24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compiler_visit_expr1</a:t>
            </a:r>
            <a:r>
              <a:rPr lang="nl-NL" sz="2400" dirty="0"/>
              <a:t>(</a:t>
            </a:r>
            <a:r>
              <a:rPr lang="nl-NL" sz="2400" dirty="0" err="1">
                <a:solidFill>
                  <a:schemeClr val="accent2"/>
                </a:solidFill>
              </a:rPr>
              <a:t>struct</a:t>
            </a:r>
            <a:r>
              <a:rPr lang="nl-NL" sz="2400" dirty="0"/>
              <a:t> compiler *c, </a:t>
            </a:r>
            <a:r>
              <a:rPr lang="nl-NL" sz="2400" dirty="0" err="1"/>
              <a:t>expr_ty</a:t>
            </a:r>
            <a:r>
              <a:rPr lang="nl-NL" sz="2400" dirty="0"/>
              <a:t> e)</a:t>
            </a:r>
          </a:p>
          <a:p>
            <a:r>
              <a:rPr lang="nl-NL" sz="2400" dirty="0"/>
              <a:t>{</a:t>
            </a:r>
          </a:p>
          <a:p>
            <a:r>
              <a:rPr lang="nl-NL" sz="2400" dirty="0"/>
              <a:t>    </a:t>
            </a:r>
            <a:r>
              <a:rPr lang="nl-NL" sz="2400" dirty="0">
                <a:solidFill>
                  <a:schemeClr val="accent2"/>
                </a:solidFill>
              </a:rPr>
              <a:t>switch</a:t>
            </a:r>
            <a:r>
              <a:rPr lang="nl-NL" sz="2400" dirty="0"/>
              <a:t> (e-&gt;kind) {</a:t>
            </a:r>
          </a:p>
          <a:p>
            <a:r>
              <a:rPr lang="nl-NL" sz="2400" dirty="0"/>
              <a:t>    </a:t>
            </a:r>
            <a:r>
              <a:rPr lang="nl-NL" sz="2400" dirty="0">
                <a:solidFill>
                  <a:schemeClr val="bg1">
                    <a:lumMod val="50000"/>
                  </a:schemeClr>
                </a:solidFill>
              </a:rPr>
              <a:t>/* </a:t>
            </a:r>
            <a:r>
              <a:rPr lang="nl-NL" sz="2400" dirty="0" err="1">
                <a:solidFill>
                  <a:schemeClr val="bg1">
                    <a:lumMod val="50000"/>
                  </a:schemeClr>
                </a:solidFill>
              </a:rPr>
              <a:t>Other</a:t>
            </a:r>
            <a:r>
              <a:rPr lang="nl-NL" sz="2400" dirty="0">
                <a:solidFill>
                  <a:schemeClr val="bg1">
                    <a:lumMod val="50000"/>
                  </a:schemeClr>
                </a:solidFill>
              </a:rPr>
              <a:t> cases </a:t>
            </a:r>
            <a:r>
              <a:rPr lang="nl-NL" sz="2400" dirty="0" err="1">
                <a:solidFill>
                  <a:schemeClr val="bg1">
                    <a:lumMod val="50000"/>
                  </a:schemeClr>
                </a:solidFill>
              </a:rPr>
              <a:t>removed</a:t>
            </a:r>
            <a:r>
              <a:rPr lang="nl-NL" sz="2400" dirty="0">
                <a:solidFill>
                  <a:schemeClr val="bg1">
                    <a:lumMod val="50000"/>
                  </a:schemeClr>
                </a:solidFill>
              </a:rPr>
              <a:t> */</a:t>
            </a:r>
          </a:p>
          <a:p>
            <a:r>
              <a:rPr lang="nl-NL" sz="2400" dirty="0">
                <a:solidFill>
                  <a:schemeClr val="accent2"/>
                </a:solidFill>
              </a:rPr>
              <a:t>    case</a:t>
            </a:r>
            <a:r>
              <a:rPr lang="nl-NL" sz="2400" dirty="0"/>
              <a:t> </a:t>
            </a:r>
            <a:r>
              <a:rPr lang="nl-NL" sz="2400" dirty="0" err="1"/>
              <a:t>BinOp_kind</a:t>
            </a:r>
            <a:r>
              <a:rPr lang="nl-NL" sz="2400" dirty="0"/>
              <a:t>:</a:t>
            </a:r>
          </a:p>
          <a:p>
            <a:r>
              <a:rPr lang="nl-NL" sz="2400" dirty="0"/>
              <a:t>        VISIT(c, </a:t>
            </a:r>
            <a:r>
              <a:rPr lang="nl-NL" sz="2400" dirty="0" err="1"/>
              <a:t>expr</a:t>
            </a:r>
            <a:r>
              <a:rPr lang="nl-NL" sz="2400" dirty="0"/>
              <a:t>, e-&gt;</a:t>
            </a:r>
            <a:r>
              <a:rPr lang="nl-NL" sz="2400" dirty="0" err="1"/>
              <a:t>v.BinOp.</a:t>
            </a:r>
            <a:r>
              <a:rPr lang="nl-NL" sz="2400" dirty="0" err="1">
                <a:solidFill>
                  <a:srgbClr val="00B0F0"/>
                </a:solidFill>
              </a:rPr>
              <a:t>left</a:t>
            </a:r>
            <a:r>
              <a:rPr lang="nl-NL" sz="2400" dirty="0"/>
              <a:t>);</a:t>
            </a:r>
          </a:p>
          <a:p>
            <a:r>
              <a:rPr lang="nl-NL" sz="2400" dirty="0"/>
              <a:t>        VISIT(c, </a:t>
            </a:r>
            <a:r>
              <a:rPr lang="nl-NL" sz="2400" dirty="0" err="1"/>
              <a:t>expr</a:t>
            </a:r>
            <a:r>
              <a:rPr lang="nl-NL" sz="2400" dirty="0"/>
              <a:t>, e-&gt;</a:t>
            </a:r>
            <a:r>
              <a:rPr lang="nl-NL" sz="2400" dirty="0" err="1"/>
              <a:t>v.BinOp.</a:t>
            </a:r>
            <a:r>
              <a:rPr lang="nl-NL" sz="2400" dirty="0" err="1">
                <a:solidFill>
                  <a:srgbClr val="92D050"/>
                </a:solidFill>
              </a:rPr>
              <a:t>right</a:t>
            </a:r>
            <a:r>
              <a:rPr lang="nl-NL" sz="2400" dirty="0"/>
              <a:t>);</a:t>
            </a:r>
          </a:p>
          <a:p>
            <a:r>
              <a:rPr lang="nl-NL" sz="2400" dirty="0"/>
              <a:t>        ADDOP(c, </a:t>
            </a:r>
            <a:r>
              <a:rPr lang="nl-NL" sz="2400" dirty="0" err="1"/>
              <a:t>binop</a:t>
            </a:r>
            <a:r>
              <a:rPr lang="nl-NL" sz="2400" dirty="0"/>
              <a:t>(e-&gt;</a:t>
            </a:r>
            <a:r>
              <a:rPr lang="nl-NL" sz="2400" dirty="0" err="1"/>
              <a:t>v.BinOp.op</a:t>
            </a:r>
            <a:r>
              <a:rPr lang="nl-NL" sz="2400" dirty="0"/>
              <a:t>));</a:t>
            </a:r>
          </a:p>
          <a:p>
            <a:r>
              <a:rPr lang="nl-NL" sz="2400" dirty="0"/>
              <a:t>        </a:t>
            </a:r>
            <a:r>
              <a:rPr lang="nl-NL" sz="2400" dirty="0">
                <a:solidFill>
                  <a:schemeClr val="accent2"/>
                </a:solidFill>
              </a:rPr>
              <a:t>break</a:t>
            </a:r>
            <a:r>
              <a:rPr lang="nl-NL" sz="2400" dirty="0"/>
              <a:t>;</a:t>
            </a:r>
          </a:p>
          <a:p>
            <a:r>
              <a:rPr lang="nl-NL" sz="2400" dirty="0">
                <a:solidFill>
                  <a:schemeClr val="bg1">
                    <a:lumMod val="50000"/>
                  </a:schemeClr>
                </a:solidFill>
              </a:rPr>
              <a:t>    /* </a:t>
            </a:r>
            <a:r>
              <a:rPr lang="nl-NL" sz="2400" dirty="0" err="1">
                <a:solidFill>
                  <a:schemeClr val="bg1">
                    <a:lumMod val="50000"/>
                  </a:schemeClr>
                </a:solidFill>
              </a:rPr>
              <a:t>Other</a:t>
            </a:r>
            <a:r>
              <a:rPr lang="nl-NL" sz="2400" dirty="0">
                <a:solidFill>
                  <a:schemeClr val="bg1">
                    <a:lumMod val="50000"/>
                  </a:schemeClr>
                </a:solidFill>
              </a:rPr>
              <a:t> cases </a:t>
            </a:r>
            <a:r>
              <a:rPr lang="nl-NL" sz="2400" dirty="0" err="1">
                <a:solidFill>
                  <a:schemeClr val="bg1">
                    <a:lumMod val="50000"/>
                  </a:schemeClr>
                </a:solidFill>
              </a:rPr>
              <a:t>removed</a:t>
            </a:r>
            <a:r>
              <a:rPr lang="nl-NL" sz="2400" dirty="0">
                <a:solidFill>
                  <a:schemeClr val="bg1">
                    <a:lumMod val="50000"/>
                  </a:schemeClr>
                </a:solidFill>
              </a:rPr>
              <a:t> */</a:t>
            </a:r>
            <a:endParaRPr lang="nl-NL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19805AF-EE87-4D49-9A0D-8F762A5A9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Making the compiler use the new "opcode"</a:t>
            </a:r>
            <a:endParaRPr lang="en-NL" dirty="0"/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A1CEE054-6399-4D2C-B502-0B6407ACCC99}"/>
              </a:ext>
            </a:extLst>
          </p:cNvPr>
          <p:cNvSpPr txBox="1">
            <a:spLocks/>
          </p:cNvSpPr>
          <p:nvPr/>
        </p:nvSpPr>
        <p:spPr>
          <a:xfrm>
            <a:off x="335999" y="884171"/>
            <a:ext cx="11520000" cy="5796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Char char="•"/>
              <a:defRPr sz="32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b="1" dirty="0"/>
              <a:t>File: </a:t>
            </a:r>
            <a:r>
              <a:rPr lang="en-GB" dirty="0"/>
              <a:t>Python/</a:t>
            </a:r>
            <a:r>
              <a:rPr lang="en-GB" dirty="0" err="1"/>
              <a:t>compile.c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78125578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626670B-AFBF-4A28-8F9C-53D8CE90A43B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35999" y="1599682"/>
            <a:ext cx="11520000" cy="5169418"/>
          </a:xfrm>
          <a:solidFill>
            <a:schemeClr val="tx1">
              <a:lumMod val="95000"/>
              <a:lumOff val="5000"/>
            </a:schemeClr>
          </a:solidFill>
        </p:spPr>
        <p:txBody>
          <a:bodyPr>
            <a:normAutofit/>
          </a:bodyPr>
          <a:lstStyle/>
          <a:p>
            <a:r>
              <a:rPr lang="nl-NL" sz="2400" dirty="0" err="1">
                <a:solidFill>
                  <a:schemeClr val="accent2"/>
                </a:solidFill>
              </a:rPr>
              <a:t>static</a:t>
            </a:r>
            <a:r>
              <a:rPr lang="nl-NL" sz="2400" dirty="0">
                <a:solidFill>
                  <a:schemeClr val="accent2"/>
                </a:solidFill>
              </a:rPr>
              <a:t> int</a:t>
            </a:r>
          </a:p>
          <a:p>
            <a:r>
              <a:rPr lang="nl-NL" sz="24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compiler_visit_expr1</a:t>
            </a:r>
            <a:r>
              <a:rPr lang="nl-NL" sz="2400" dirty="0"/>
              <a:t>(</a:t>
            </a:r>
            <a:r>
              <a:rPr lang="nl-NL" sz="2400" dirty="0" err="1">
                <a:solidFill>
                  <a:schemeClr val="accent2"/>
                </a:solidFill>
              </a:rPr>
              <a:t>struct</a:t>
            </a:r>
            <a:r>
              <a:rPr lang="nl-NL" sz="2400" dirty="0"/>
              <a:t> compiler *c, </a:t>
            </a:r>
            <a:r>
              <a:rPr lang="nl-NL" sz="2400" dirty="0" err="1"/>
              <a:t>expr_ty</a:t>
            </a:r>
            <a:r>
              <a:rPr lang="nl-NL" sz="2400" dirty="0"/>
              <a:t> e)</a:t>
            </a:r>
          </a:p>
          <a:p>
            <a:r>
              <a:rPr lang="nl-NL" sz="2400" dirty="0"/>
              <a:t>{</a:t>
            </a:r>
          </a:p>
          <a:p>
            <a:r>
              <a:rPr lang="nl-NL" sz="2400" dirty="0"/>
              <a:t>    </a:t>
            </a:r>
            <a:r>
              <a:rPr lang="nl-NL" sz="2400" dirty="0">
                <a:solidFill>
                  <a:schemeClr val="accent2"/>
                </a:solidFill>
              </a:rPr>
              <a:t>switch</a:t>
            </a:r>
            <a:r>
              <a:rPr lang="nl-NL" sz="2400" dirty="0"/>
              <a:t> (e-&gt;kind) {</a:t>
            </a:r>
          </a:p>
          <a:p>
            <a:r>
              <a:rPr lang="nl-NL" sz="2400" dirty="0"/>
              <a:t>    </a:t>
            </a:r>
            <a:r>
              <a:rPr lang="nl-NL" sz="2400" dirty="0">
                <a:solidFill>
                  <a:schemeClr val="bg1">
                    <a:lumMod val="50000"/>
                  </a:schemeClr>
                </a:solidFill>
              </a:rPr>
              <a:t>/* </a:t>
            </a:r>
            <a:r>
              <a:rPr lang="nl-NL" sz="2400" dirty="0" err="1">
                <a:solidFill>
                  <a:schemeClr val="bg1">
                    <a:lumMod val="50000"/>
                  </a:schemeClr>
                </a:solidFill>
              </a:rPr>
              <a:t>Other</a:t>
            </a:r>
            <a:r>
              <a:rPr lang="nl-NL" sz="2400" dirty="0">
                <a:solidFill>
                  <a:schemeClr val="bg1">
                    <a:lumMod val="50000"/>
                  </a:schemeClr>
                </a:solidFill>
              </a:rPr>
              <a:t> cases </a:t>
            </a:r>
            <a:r>
              <a:rPr lang="nl-NL" sz="2400" dirty="0" err="1">
                <a:solidFill>
                  <a:schemeClr val="bg1">
                    <a:lumMod val="50000"/>
                  </a:schemeClr>
                </a:solidFill>
              </a:rPr>
              <a:t>removed</a:t>
            </a:r>
            <a:r>
              <a:rPr lang="nl-NL" sz="2400" dirty="0">
                <a:solidFill>
                  <a:schemeClr val="bg1">
                    <a:lumMod val="50000"/>
                  </a:schemeClr>
                </a:solidFill>
              </a:rPr>
              <a:t> */</a:t>
            </a:r>
          </a:p>
          <a:p>
            <a:r>
              <a:rPr lang="nl-NL" sz="2400" dirty="0">
                <a:solidFill>
                  <a:schemeClr val="accent2"/>
                </a:solidFill>
              </a:rPr>
              <a:t>    case</a:t>
            </a:r>
            <a:r>
              <a:rPr lang="nl-NL" sz="2400" dirty="0"/>
              <a:t> </a:t>
            </a:r>
            <a:r>
              <a:rPr lang="nl-NL" sz="2400" dirty="0" err="1"/>
              <a:t>BinOp_kind</a:t>
            </a:r>
            <a:r>
              <a:rPr lang="nl-NL" sz="2400" dirty="0"/>
              <a:t>:</a:t>
            </a:r>
          </a:p>
          <a:p>
            <a:r>
              <a:rPr lang="nl-NL" sz="2400" dirty="0"/>
              <a:t>        VISIT(c, </a:t>
            </a:r>
            <a:r>
              <a:rPr lang="nl-NL" sz="2400" dirty="0" err="1"/>
              <a:t>expr</a:t>
            </a:r>
            <a:r>
              <a:rPr lang="nl-NL" sz="2400" dirty="0"/>
              <a:t>, e-&gt;</a:t>
            </a:r>
            <a:r>
              <a:rPr lang="nl-NL" sz="2400" dirty="0" err="1"/>
              <a:t>v.BinOp.</a:t>
            </a:r>
            <a:r>
              <a:rPr lang="nl-NL" sz="2400" dirty="0" err="1">
                <a:solidFill>
                  <a:schemeClr val="bg1">
                    <a:lumMod val="95000"/>
                  </a:schemeClr>
                </a:solidFill>
              </a:rPr>
              <a:t>left</a:t>
            </a:r>
            <a:r>
              <a:rPr lang="nl-NL" sz="2400" dirty="0"/>
              <a:t>);</a:t>
            </a:r>
          </a:p>
          <a:p>
            <a:r>
              <a:rPr lang="nl-NL" sz="2400" dirty="0"/>
              <a:t>        VISIT(c, </a:t>
            </a:r>
            <a:r>
              <a:rPr lang="nl-NL" sz="2400" dirty="0" err="1"/>
              <a:t>expr</a:t>
            </a:r>
            <a:r>
              <a:rPr lang="nl-NL" sz="2400" dirty="0"/>
              <a:t>, e-&gt;</a:t>
            </a:r>
            <a:r>
              <a:rPr lang="nl-NL" sz="2400" dirty="0" err="1"/>
              <a:t>v.BinOp.</a:t>
            </a:r>
            <a:r>
              <a:rPr lang="nl-NL" sz="2400" dirty="0" err="1">
                <a:solidFill>
                  <a:schemeClr val="bg1">
                    <a:lumMod val="95000"/>
                  </a:schemeClr>
                </a:solidFill>
              </a:rPr>
              <a:t>right</a:t>
            </a:r>
            <a:r>
              <a:rPr lang="nl-NL" sz="2400" dirty="0"/>
              <a:t>);</a:t>
            </a:r>
          </a:p>
          <a:p>
            <a:r>
              <a:rPr lang="nl-NL" sz="2400" dirty="0"/>
              <a:t>        ADDOP(c, </a:t>
            </a:r>
            <a:r>
              <a:rPr lang="nl-NL" sz="2400" dirty="0" err="1">
                <a:solidFill>
                  <a:srgbClr val="FFFF00"/>
                </a:solidFill>
              </a:rPr>
              <a:t>binop</a:t>
            </a:r>
            <a:r>
              <a:rPr lang="nl-NL" sz="2400" dirty="0">
                <a:solidFill>
                  <a:srgbClr val="FFFF00"/>
                </a:solidFill>
              </a:rPr>
              <a:t>(e-&gt;</a:t>
            </a:r>
            <a:r>
              <a:rPr lang="nl-NL" sz="2400" dirty="0" err="1">
                <a:solidFill>
                  <a:srgbClr val="FFFF00"/>
                </a:solidFill>
              </a:rPr>
              <a:t>v.BinOp.op</a:t>
            </a:r>
            <a:r>
              <a:rPr lang="nl-NL" sz="2400" dirty="0">
                <a:solidFill>
                  <a:srgbClr val="FFFF00"/>
                </a:solidFill>
              </a:rPr>
              <a:t>)</a:t>
            </a:r>
            <a:r>
              <a:rPr lang="nl-NL" sz="2400" dirty="0"/>
              <a:t>);</a:t>
            </a:r>
          </a:p>
          <a:p>
            <a:r>
              <a:rPr lang="nl-NL" sz="2400" dirty="0"/>
              <a:t>        </a:t>
            </a:r>
            <a:r>
              <a:rPr lang="nl-NL" sz="2400" dirty="0">
                <a:solidFill>
                  <a:schemeClr val="accent2"/>
                </a:solidFill>
              </a:rPr>
              <a:t>break</a:t>
            </a:r>
            <a:r>
              <a:rPr lang="nl-NL" sz="2400" dirty="0"/>
              <a:t>;</a:t>
            </a:r>
          </a:p>
          <a:p>
            <a:r>
              <a:rPr lang="nl-NL" sz="2400" dirty="0">
                <a:solidFill>
                  <a:schemeClr val="bg1">
                    <a:lumMod val="50000"/>
                  </a:schemeClr>
                </a:solidFill>
              </a:rPr>
              <a:t>    /* </a:t>
            </a:r>
            <a:r>
              <a:rPr lang="nl-NL" sz="2400" dirty="0" err="1">
                <a:solidFill>
                  <a:schemeClr val="bg1">
                    <a:lumMod val="50000"/>
                  </a:schemeClr>
                </a:solidFill>
              </a:rPr>
              <a:t>Other</a:t>
            </a:r>
            <a:r>
              <a:rPr lang="nl-NL" sz="2400" dirty="0">
                <a:solidFill>
                  <a:schemeClr val="bg1">
                    <a:lumMod val="50000"/>
                  </a:schemeClr>
                </a:solidFill>
              </a:rPr>
              <a:t> cases </a:t>
            </a:r>
            <a:r>
              <a:rPr lang="nl-NL" sz="2400" dirty="0" err="1">
                <a:solidFill>
                  <a:schemeClr val="bg1">
                    <a:lumMod val="50000"/>
                  </a:schemeClr>
                </a:solidFill>
              </a:rPr>
              <a:t>removed</a:t>
            </a:r>
            <a:r>
              <a:rPr lang="nl-NL" sz="2400" dirty="0">
                <a:solidFill>
                  <a:schemeClr val="bg1">
                    <a:lumMod val="50000"/>
                  </a:schemeClr>
                </a:solidFill>
              </a:rPr>
              <a:t> */</a:t>
            </a:r>
            <a:endParaRPr lang="nl-NL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19805AF-EE87-4D49-9A0D-8F762A5A9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Making the compiler use the new "opcode"</a:t>
            </a:r>
            <a:endParaRPr lang="en-NL" dirty="0"/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A1CEE054-6399-4D2C-B502-0B6407ACCC99}"/>
              </a:ext>
            </a:extLst>
          </p:cNvPr>
          <p:cNvSpPr txBox="1">
            <a:spLocks/>
          </p:cNvSpPr>
          <p:nvPr/>
        </p:nvSpPr>
        <p:spPr>
          <a:xfrm>
            <a:off x="335999" y="884171"/>
            <a:ext cx="11520000" cy="5796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Char char="•"/>
              <a:defRPr sz="32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b="1" dirty="0"/>
              <a:t>File: </a:t>
            </a:r>
            <a:r>
              <a:rPr lang="en-GB" dirty="0"/>
              <a:t>Python/</a:t>
            </a:r>
            <a:r>
              <a:rPr lang="en-GB" dirty="0" err="1"/>
              <a:t>compile.c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54686256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626670B-AFBF-4A28-8F9C-53D8CE90A43B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35999" y="1599682"/>
            <a:ext cx="11520000" cy="5169418"/>
          </a:xfrm>
          <a:solidFill>
            <a:schemeClr val="tx1">
              <a:lumMod val="95000"/>
              <a:lumOff val="5000"/>
            </a:schemeClr>
          </a:solidFill>
        </p:spPr>
        <p:txBody>
          <a:bodyPr>
            <a:normAutofit/>
          </a:bodyPr>
          <a:lstStyle/>
          <a:p>
            <a:r>
              <a:rPr lang="en-GB" sz="2400" dirty="0">
                <a:solidFill>
                  <a:schemeClr val="accent2"/>
                </a:solidFill>
              </a:rPr>
              <a:t>static int</a:t>
            </a:r>
          </a:p>
          <a:p>
            <a:r>
              <a:rPr lang="en-GB" sz="2400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binop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(</a:t>
            </a:r>
            <a:r>
              <a:rPr lang="en-GB" sz="2400" dirty="0" err="1">
                <a:solidFill>
                  <a:schemeClr val="bg1">
                    <a:lumMod val="95000"/>
                  </a:schemeClr>
                </a:solidFill>
              </a:rPr>
              <a:t>operator_ty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 op)</a:t>
            </a:r>
          </a:p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{</a:t>
            </a:r>
          </a:p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    </a:t>
            </a:r>
            <a:r>
              <a:rPr lang="en-GB" sz="2400" dirty="0">
                <a:solidFill>
                  <a:schemeClr val="accent2"/>
                </a:solidFill>
              </a:rPr>
              <a:t>switch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 (op) {</a:t>
            </a:r>
          </a:p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    </a:t>
            </a:r>
            <a:r>
              <a:rPr lang="en-GB" sz="2400" dirty="0">
                <a:solidFill>
                  <a:schemeClr val="accent2"/>
                </a:solidFill>
              </a:rPr>
              <a:t>case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 Add:</a:t>
            </a:r>
          </a:p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        </a:t>
            </a:r>
            <a:r>
              <a:rPr lang="en-GB" sz="2400" dirty="0">
                <a:solidFill>
                  <a:schemeClr val="accent2"/>
                </a:solidFill>
              </a:rPr>
              <a:t>return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 BINARY_ADD;</a:t>
            </a:r>
          </a:p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    </a:t>
            </a:r>
            <a:r>
              <a:rPr lang="en-GB" sz="2400" dirty="0">
                <a:solidFill>
                  <a:schemeClr val="accent2"/>
                </a:solidFill>
              </a:rPr>
              <a:t>case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 Sub:</a:t>
            </a:r>
          </a:p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        </a:t>
            </a:r>
            <a:r>
              <a:rPr lang="en-GB" sz="2400" dirty="0">
                <a:solidFill>
                  <a:schemeClr val="accent2"/>
                </a:solidFill>
              </a:rPr>
              <a:t>return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 BINARY_SUBTRACT;</a:t>
            </a:r>
          </a:p>
          <a:p>
            <a:r>
              <a:rPr lang="nl-NL" sz="2400" dirty="0">
                <a:solidFill>
                  <a:schemeClr val="bg1">
                    <a:lumMod val="50000"/>
                  </a:schemeClr>
                </a:solidFill>
              </a:rPr>
              <a:t>    /* </a:t>
            </a:r>
            <a:r>
              <a:rPr lang="nl-NL" sz="2400" dirty="0" err="1">
                <a:solidFill>
                  <a:schemeClr val="bg1">
                    <a:lumMod val="50000"/>
                  </a:schemeClr>
                </a:solidFill>
              </a:rPr>
              <a:t>And</a:t>
            </a:r>
            <a:r>
              <a:rPr lang="nl-NL" sz="2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nl-NL" sz="2400" dirty="0" err="1">
                <a:solidFill>
                  <a:schemeClr val="bg1">
                    <a:lumMod val="50000"/>
                  </a:schemeClr>
                </a:solidFill>
              </a:rPr>
              <a:t>so</a:t>
            </a:r>
            <a:r>
              <a:rPr lang="nl-NL" sz="2400" dirty="0">
                <a:solidFill>
                  <a:schemeClr val="bg1">
                    <a:lumMod val="50000"/>
                  </a:schemeClr>
                </a:solidFill>
              </a:rPr>
              <a:t> on */</a:t>
            </a:r>
            <a:endParaRPr lang="nl-NL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19805AF-EE87-4D49-9A0D-8F762A5A9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Making the compiler use the new "opcode"</a:t>
            </a:r>
            <a:endParaRPr lang="en-NL" dirty="0"/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A1CEE054-6399-4D2C-B502-0B6407ACCC99}"/>
              </a:ext>
            </a:extLst>
          </p:cNvPr>
          <p:cNvSpPr txBox="1">
            <a:spLocks/>
          </p:cNvSpPr>
          <p:nvPr/>
        </p:nvSpPr>
        <p:spPr>
          <a:xfrm>
            <a:off x="335999" y="884171"/>
            <a:ext cx="11520000" cy="5796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Char char="•"/>
              <a:defRPr sz="32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b="1" dirty="0"/>
              <a:t>File: </a:t>
            </a:r>
            <a:r>
              <a:rPr lang="en-GB" dirty="0"/>
              <a:t>Python/</a:t>
            </a:r>
            <a:r>
              <a:rPr lang="en-GB" dirty="0" err="1"/>
              <a:t>compile.c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412176002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626670B-AFBF-4A28-8F9C-53D8CE90A43B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35999" y="1599682"/>
            <a:ext cx="11520000" cy="5169418"/>
          </a:xfrm>
          <a:solidFill>
            <a:schemeClr val="tx1">
              <a:lumMod val="95000"/>
              <a:lumOff val="5000"/>
            </a:schemeClr>
          </a:solidFill>
        </p:spPr>
        <p:txBody>
          <a:bodyPr>
            <a:normAutofit/>
          </a:bodyPr>
          <a:lstStyle/>
          <a:p>
            <a:r>
              <a:rPr lang="en-GB" sz="2400" dirty="0">
                <a:solidFill>
                  <a:schemeClr val="accent2"/>
                </a:solidFill>
              </a:rPr>
              <a:t>static int</a:t>
            </a:r>
          </a:p>
          <a:p>
            <a:r>
              <a:rPr lang="en-GB" sz="2400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binop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(</a:t>
            </a:r>
            <a:r>
              <a:rPr lang="en-GB" sz="2400" dirty="0" err="1">
                <a:solidFill>
                  <a:schemeClr val="bg1">
                    <a:lumMod val="95000"/>
                  </a:schemeClr>
                </a:solidFill>
              </a:rPr>
              <a:t>operator_ty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 op)</a:t>
            </a:r>
          </a:p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{</a:t>
            </a:r>
          </a:p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    </a:t>
            </a:r>
            <a:r>
              <a:rPr lang="en-GB" sz="2400" dirty="0">
                <a:solidFill>
                  <a:schemeClr val="accent2"/>
                </a:solidFill>
              </a:rPr>
              <a:t>switch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 (op) {</a:t>
            </a:r>
          </a:p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    </a:t>
            </a:r>
            <a:r>
              <a:rPr lang="en-GB" sz="2400" dirty="0">
                <a:solidFill>
                  <a:schemeClr val="accent2"/>
                </a:solidFill>
              </a:rPr>
              <a:t>case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GB" sz="2400" dirty="0">
                <a:solidFill>
                  <a:srgbClr val="FFFF00"/>
                </a:solidFill>
              </a:rPr>
              <a:t>Add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:</a:t>
            </a:r>
          </a:p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        </a:t>
            </a:r>
            <a:r>
              <a:rPr lang="en-GB" sz="2400" dirty="0">
                <a:solidFill>
                  <a:schemeClr val="accent2"/>
                </a:solidFill>
              </a:rPr>
              <a:t>return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 BINARY_ADD;</a:t>
            </a:r>
          </a:p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    </a:t>
            </a:r>
            <a:r>
              <a:rPr lang="en-GB" sz="2400" dirty="0">
                <a:solidFill>
                  <a:schemeClr val="accent2"/>
                </a:solidFill>
              </a:rPr>
              <a:t>case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 Sub:</a:t>
            </a:r>
          </a:p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        </a:t>
            </a:r>
            <a:r>
              <a:rPr lang="en-GB" sz="2400" dirty="0">
                <a:solidFill>
                  <a:schemeClr val="accent2"/>
                </a:solidFill>
              </a:rPr>
              <a:t>return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 BINARY_SUBTRACT;</a:t>
            </a:r>
          </a:p>
          <a:p>
            <a:r>
              <a:rPr lang="nl-NL" sz="2400" dirty="0">
                <a:solidFill>
                  <a:schemeClr val="bg1">
                    <a:lumMod val="50000"/>
                  </a:schemeClr>
                </a:solidFill>
              </a:rPr>
              <a:t>    /* </a:t>
            </a:r>
            <a:r>
              <a:rPr lang="nl-NL" sz="2400" dirty="0" err="1">
                <a:solidFill>
                  <a:schemeClr val="bg1">
                    <a:lumMod val="50000"/>
                  </a:schemeClr>
                </a:solidFill>
              </a:rPr>
              <a:t>And</a:t>
            </a:r>
            <a:r>
              <a:rPr lang="nl-NL" sz="2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nl-NL" sz="2400" dirty="0" err="1">
                <a:solidFill>
                  <a:schemeClr val="bg1">
                    <a:lumMod val="50000"/>
                  </a:schemeClr>
                </a:solidFill>
              </a:rPr>
              <a:t>so</a:t>
            </a:r>
            <a:r>
              <a:rPr lang="nl-NL" sz="2400" dirty="0">
                <a:solidFill>
                  <a:schemeClr val="bg1">
                    <a:lumMod val="50000"/>
                  </a:schemeClr>
                </a:solidFill>
              </a:rPr>
              <a:t> on */</a:t>
            </a:r>
            <a:endParaRPr lang="nl-NL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19805AF-EE87-4D49-9A0D-8F762A5A9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Making the compiler use the new "opcode"</a:t>
            </a:r>
            <a:endParaRPr lang="en-NL" dirty="0"/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A1CEE054-6399-4D2C-B502-0B6407ACCC99}"/>
              </a:ext>
            </a:extLst>
          </p:cNvPr>
          <p:cNvSpPr txBox="1">
            <a:spLocks/>
          </p:cNvSpPr>
          <p:nvPr/>
        </p:nvSpPr>
        <p:spPr>
          <a:xfrm>
            <a:off x="335999" y="884171"/>
            <a:ext cx="11520000" cy="5796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Char char="•"/>
              <a:defRPr sz="32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b="1" dirty="0"/>
              <a:t>File: </a:t>
            </a:r>
            <a:r>
              <a:rPr lang="en-GB" dirty="0"/>
              <a:t>Python/</a:t>
            </a:r>
            <a:r>
              <a:rPr lang="en-GB" dirty="0" err="1"/>
              <a:t>compile.c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95844818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626670B-AFBF-4A28-8F9C-53D8CE90A43B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35999" y="1599682"/>
            <a:ext cx="11520000" cy="5169418"/>
          </a:xfrm>
          <a:solidFill>
            <a:schemeClr val="tx1">
              <a:lumMod val="95000"/>
              <a:lumOff val="5000"/>
            </a:schemeClr>
          </a:solidFill>
        </p:spPr>
        <p:txBody>
          <a:bodyPr>
            <a:normAutofit/>
          </a:bodyPr>
          <a:lstStyle/>
          <a:p>
            <a:r>
              <a:rPr lang="en-GB" sz="2400" dirty="0">
                <a:solidFill>
                  <a:schemeClr val="accent2"/>
                </a:solidFill>
              </a:rPr>
              <a:t>static int</a:t>
            </a:r>
          </a:p>
          <a:p>
            <a:r>
              <a:rPr lang="en-GB" sz="2400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binop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(</a:t>
            </a:r>
            <a:r>
              <a:rPr lang="en-GB" sz="2400" dirty="0" err="1">
                <a:solidFill>
                  <a:schemeClr val="bg1">
                    <a:lumMod val="95000"/>
                  </a:schemeClr>
                </a:solidFill>
              </a:rPr>
              <a:t>operator_ty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 op)</a:t>
            </a:r>
          </a:p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{</a:t>
            </a:r>
          </a:p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    </a:t>
            </a:r>
            <a:r>
              <a:rPr lang="en-GB" sz="2400" dirty="0">
                <a:solidFill>
                  <a:schemeClr val="accent2"/>
                </a:solidFill>
              </a:rPr>
              <a:t>switch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 (op) {</a:t>
            </a:r>
          </a:p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    </a:t>
            </a:r>
            <a:r>
              <a:rPr lang="en-GB" sz="2400" dirty="0">
                <a:solidFill>
                  <a:schemeClr val="accent2"/>
                </a:solidFill>
              </a:rPr>
              <a:t>case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 Add:</a:t>
            </a:r>
          </a:p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        </a:t>
            </a:r>
            <a:r>
              <a:rPr lang="en-GB" sz="2400" dirty="0">
                <a:solidFill>
                  <a:schemeClr val="accent2"/>
                </a:solidFill>
              </a:rPr>
              <a:t>return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GB" sz="2400" dirty="0">
                <a:solidFill>
                  <a:srgbClr val="FFFF00"/>
                </a:solidFill>
              </a:rPr>
              <a:t>BINARY_ADD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;</a:t>
            </a:r>
          </a:p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    </a:t>
            </a:r>
            <a:r>
              <a:rPr lang="en-GB" sz="2400" dirty="0">
                <a:solidFill>
                  <a:schemeClr val="accent2"/>
                </a:solidFill>
              </a:rPr>
              <a:t>case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 Sub:</a:t>
            </a:r>
          </a:p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        </a:t>
            </a:r>
            <a:r>
              <a:rPr lang="en-GB" sz="2400" dirty="0">
                <a:solidFill>
                  <a:schemeClr val="accent2"/>
                </a:solidFill>
              </a:rPr>
              <a:t>return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 BINARY_SUBTRACT;</a:t>
            </a:r>
          </a:p>
          <a:p>
            <a:r>
              <a:rPr lang="nl-NL" sz="2400" dirty="0">
                <a:solidFill>
                  <a:schemeClr val="bg1">
                    <a:lumMod val="50000"/>
                  </a:schemeClr>
                </a:solidFill>
              </a:rPr>
              <a:t>    /* </a:t>
            </a:r>
            <a:r>
              <a:rPr lang="nl-NL" sz="2400" dirty="0" err="1">
                <a:solidFill>
                  <a:schemeClr val="bg1">
                    <a:lumMod val="50000"/>
                  </a:schemeClr>
                </a:solidFill>
              </a:rPr>
              <a:t>And</a:t>
            </a:r>
            <a:r>
              <a:rPr lang="nl-NL" sz="2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nl-NL" sz="2400" dirty="0" err="1">
                <a:solidFill>
                  <a:schemeClr val="bg1">
                    <a:lumMod val="50000"/>
                  </a:schemeClr>
                </a:solidFill>
              </a:rPr>
              <a:t>so</a:t>
            </a:r>
            <a:r>
              <a:rPr lang="nl-NL" sz="2400" dirty="0">
                <a:solidFill>
                  <a:schemeClr val="bg1">
                    <a:lumMod val="50000"/>
                  </a:schemeClr>
                </a:solidFill>
              </a:rPr>
              <a:t> on */</a:t>
            </a:r>
            <a:endParaRPr lang="nl-NL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19805AF-EE87-4D49-9A0D-8F762A5A9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Making the compiler use the new "opcode"</a:t>
            </a:r>
            <a:endParaRPr lang="en-NL" dirty="0"/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A1CEE054-6399-4D2C-B502-0B6407ACCC99}"/>
              </a:ext>
            </a:extLst>
          </p:cNvPr>
          <p:cNvSpPr txBox="1">
            <a:spLocks/>
          </p:cNvSpPr>
          <p:nvPr/>
        </p:nvSpPr>
        <p:spPr>
          <a:xfrm>
            <a:off x="335999" y="884171"/>
            <a:ext cx="11520000" cy="5796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Char char="•"/>
              <a:defRPr sz="32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b="1" dirty="0"/>
              <a:t>File: </a:t>
            </a:r>
            <a:r>
              <a:rPr lang="en-GB" dirty="0"/>
              <a:t>Python/</a:t>
            </a:r>
            <a:r>
              <a:rPr lang="en-GB" dirty="0" err="1"/>
              <a:t>compile.c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23311149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626670B-AFBF-4A28-8F9C-53D8CE90A43B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35999" y="1599682"/>
            <a:ext cx="11520000" cy="5169418"/>
          </a:xfrm>
          <a:solidFill>
            <a:schemeClr val="tx1">
              <a:lumMod val="95000"/>
              <a:lumOff val="5000"/>
            </a:schemeClr>
          </a:solidFill>
        </p:spPr>
        <p:txBody>
          <a:bodyPr>
            <a:normAutofit/>
          </a:bodyPr>
          <a:lstStyle/>
          <a:p>
            <a:r>
              <a:rPr lang="en-GB" sz="2400" dirty="0">
                <a:solidFill>
                  <a:schemeClr val="accent2"/>
                </a:solidFill>
              </a:rPr>
              <a:t>static int</a:t>
            </a:r>
          </a:p>
          <a:p>
            <a:r>
              <a:rPr lang="en-GB" sz="2400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binop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(</a:t>
            </a:r>
            <a:r>
              <a:rPr lang="en-GB" sz="2400" dirty="0" err="1">
                <a:solidFill>
                  <a:schemeClr val="bg1">
                    <a:lumMod val="95000"/>
                  </a:schemeClr>
                </a:solidFill>
              </a:rPr>
              <a:t>operator_ty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 op)</a:t>
            </a:r>
          </a:p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{</a:t>
            </a:r>
          </a:p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    </a:t>
            </a:r>
            <a:r>
              <a:rPr lang="en-GB" sz="2400" dirty="0">
                <a:solidFill>
                  <a:schemeClr val="accent2"/>
                </a:solidFill>
              </a:rPr>
              <a:t>switch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 (op) {</a:t>
            </a:r>
          </a:p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    </a:t>
            </a:r>
            <a:r>
              <a:rPr lang="en-GB" sz="2400" dirty="0">
                <a:solidFill>
                  <a:schemeClr val="accent2"/>
                </a:solidFill>
              </a:rPr>
              <a:t>case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 Add:</a:t>
            </a:r>
          </a:p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        </a:t>
            </a:r>
            <a:r>
              <a:rPr lang="en-GB" sz="2400" dirty="0">
                <a:solidFill>
                  <a:schemeClr val="accent2"/>
                </a:solidFill>
              </a:rPr>
              <a:t>return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 BINARY_ADD;</a:t>
            </a:r>
          </a:p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    </a:t>
            </a:r>
            <a:r>
              <a:rPr lang="en-GB" sz="2400" dirty="0">
                <a:solidFill>
                  <a:schemeClr val="accent2"/>
                </a:solidFill>
              </a:rPr>
              <a:t>case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 Sub:</a:t>
            </a:r>
          </a:p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        </a:t>
            </a:r>
            <a:r>
              <a:rPr lang="en-GB" sz="2400" dirty="0">
                <a:solidFill>
                  <a:schemeClr val="accent2"/>
                </a:solidFill>
              </a:rPr>
              <a:t>return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 BINARY_SUBTRACT;</a:t>
            </a:r>
          </a:p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    </a:t>
            </a:r>
            <a:r>
              <a:rPr lang="en-GB" sz="2400" dirty="0">
                <a:solidFill>
                  <a:schemeClr val="accent2"/>
                </a:solidFill>
              </a:rPr>
              <a:t>case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GB" sz="2400" dirty="0" err="1">
                <a:solidFill>
                  <a:srgbClr val="FFFF00"/>
                </a:solidFill>
              </a:rPr>
              <a:t>CallPipe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:</a:t>
            </a:r>
          </a:p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        </a:t>
            </a:r>
            <a:r>
              <a:rPr lang="en-GB" sz="2400" dirty="0">
                <a:solidFill>
                  <a:schemeClr val="accent2"/>
                </a:solidFill>
              </a:rPr>
              <a:t>return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GB" sz="2400" dirty="0">
                <a:solidFill>
                  <a:srgbClr val="FFFF00"/>
                </a:solidFill>
              </a:rPr>
              <a:t>BINARY_PIPE_CALL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;</a:t>
            </a:r>
          </a:p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    </a:t>
            </a:r>
            <a:r>
              <a:rPr lang="en-GB" sz="2400" dirty="0">
                <a:solidFill>
                  <a:schemeClr val="bg1">
                    <a:lumMod val="65000"/>
                  </a:schemeClr>
                </a:solidFill>
              </a:rPr>
              <a:t>/* And so on */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19805AF-EE87-4D49-9A0D-8F762A5A9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Making the compiler use the new "opcode"</a:t>
            </a:r>
            <a:endParaRPr lang="en-NL" dirty="0"/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A1CEE054-6399-4D2C-B502-0B6407ACCC99}"/>
              </a:ext>
            </a:extLst>
          </p:cNvPr>
          <p:cNvSpPr txBox="1">
            <a:spLocks/>
          </p:cNvSpPr>
          <p:nvPr/>
        </p:nvSpPr>
        <p:spPr>
          <a:xfrm>
            <a:off x="335999" y="884171"/>
            <a:ext cx="11520000" cy="5796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Char char="•"/>
              <a:defRPr sz="32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b="1" dirty="0"/>
              <a:t>File: </a:t>
            </a:r>
            <a:r>
              <a:rPr lang="en-GB" dirty="0"/>
              <a:t>Python/</a:t>
            </a:r>
            <a:r>
              <a:rPr lang="en-GB" dirty="0" err="1"/>
              <a:t>compile.c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95341249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626670B-AFBF-4A28-8F9C-53D8CE90A43B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35999" y="1599682"/>
            <a:ext cx="11520000" cy="4801118"/>
          </a:xfrm>
          <a:solidFill>
            <a:schemeClr val="tx1">
              <a:lumMod val="95000"/>
              <a:lumOff val="5000"/>
            </a:schemeClr>
          </a:solidFill>
        </p:spPr>
        <p:txBody>
          <a:bodyPr>
            <a:normAutofit/>
          </a:bodyPr>
          <a:lstStyle/>
          <a:p>
            <a:r>
              <a:rPr lang="en-GB" sz="2400" dirty="0">
                <a:solidFill>
                  <a:schemeClr val="accent2"/>
                </a:solidFill>
              </a:rPr>
              <a:t>static int</a:t>
            </a:r>
          </a:p>
          <a:p>
            <a:r>
              <a:rPr lang="en-GB" sz="2400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stack_effect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(</a:t>
            </a:r>
            <a:r>
              <a:rPr lang="en-GB" sz="2400" dirty="0">
                <a:solidFill>
                  <a:schemeClr val="accent2"/>
                </a:solidFill>
              </a:rPr>
              <a:t>int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 opcode, </a:t>
            </a:r>
            <a:r>
              <a:rPr lang="en-GB" sz="2400" dirty="0">
                <a:solidFill>
                  <a:schemeClr val="accent2"/>
                </a:solidFill>
              </a:rPr>
              <a:t>int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GB" sz="2400" dirty="0" err="1">
                <a:solidFill>
                  <a:schemeClr val="bg1">
                    <a:lumMod val="95000"/>
                  </a:schemeClr>
                </a:solidFill>
              </a:rPr>
              <a:t>oparg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en-GB" sz="2400" dirty="0">
                <a:solidFill>
                  <a:schemeClr val="accent2"/>
                </a:solidFill>
              </a:rPr>
              <a:t>int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 jump)</a:t>
            </a:r>
          </a:p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{</a:t>
            </a:r>
          </a:p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    </a:t>
            </a:r>
            <a:r>
              <a:rPr lang="en-GB" sz="2400" dirty="0">
                <a:solidFill>
                  <a:schemeClr val="accent2"/>
                </a:solidFill>
              </a:rPr>
              <a:t>switch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 (opcode) {</a:t>
            </a:r>
          </a:p>
          <a:p>
            <a:r>
              <a:rPr lang="en-GB" sz="2400" dirty="0">
                <a:solidFill>
                  <a:schemeClr val="bg1">
                    <a:lumMod val="65000"/>
                  </a:schemeClr>
                </a:solidFill>
              </a:rPr>
              <a:t>    /* Binary operators (most removed) */</a:t>
            </a:r>
          </a:p>
          <a:p>
            <a:r>
              <a:rPr lang="en-GB" sz="2400" dirty="0">
                <a:solidFill>
                  <a:schemeClr val="bg1">
                    <a:lumMod val="65000"/>
                  </a:schemeClr>
                </a:solidFill>
              </a:rPr>
              <a:t>    </a:t>
            </a:r>
            <a:r>
              <a:rPr lang="en-GB" sz="2400" dirty="0">
                <a:solidFill>
                  <a:schemeClr val="accent2"/>
                </a:solidFill>
              </a:rPr>
              <a:t>case</a:t>
            </a:r>
            <a:r>
              <a:rPr lang="en-GB" sz="24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BINARY_ADD:</a:t>
            </a:r>
          </a:p>
          <a:p>
            <a:r>
              <a:rPr lang="en-GB" sz="2400" dirty="0">
                <a:solidFill>
                  <a:schemeClr val="bg1">
                    <a:lumMod val="65000"/>
                  </a:schemeClr>
                </a:solidFill>
              </a:rPr>
              <a:t>    </a:t>
            </a:r>
            <a:r>
              <a:rPr lang="en-GB" sz="2400" dirty="0">
                <a:solidFill>
                  <a:schemeClr val="accent2"/>
                </a:solidFill>
              </a:rPr>
              <a:t>case</a:t>
            </a:r>
            <a:r>
              <a:rPr lang="en-GB" sz="24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BINARY_SUBTRACT:</a:t>
            </a:r>
          </a:p>
          <a:p>
            <a:r>
              <a:rPr lang="en-GB" sz="2400" dirty="0">
                <a:solidFill>
                  <a:schemeClr val="bg1">
                    <a:lumMod val="65000"/>
                  </a:schemeClr>
                </a:solidFill>
              </a:rPr>
              <a:t>    </a:t>
            </a:r>
            <a:r>
              <a:rPr lang="en-GB" sz="2400" dirty="0">
                <a:solidFill>
                  <a:schemeClr val="accent2"/>
                </a:solidFill>
              </a:rPr>
              <a:t>case</a:t>
            </a:r>
            <a:r>
              <a:rPr lang="en-GB" sz="24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BINARY_TRUE_DIVIDE:</a:t>
            </a:r>
          </a:p>
          <a:p>
            <a:r>
              <a:rPr lang="en-GB" sz="2400" dirty="0">
                <a:solidFill>
                  <a:schemeClr val="bg1">
                    <a:lumMod val="65000"/>
                  </a:schemeClr>
                </a:solidFill>
              </a:rPr>
              <a:t>    </a:t>
            </a:r>
            <a:r>
              <a:rPr lang="en-GB" sz="2400" dirty="0">
                <a:solidFill>
                  <a:schemeClr val="accent2"/>
                </a:solidFill>
              </a:rPr>
              <a:t>case</a:t>
            </a:r>
            <a:r>
              <a:rPr lang="en-GB" sz="24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GB" sz="2400" dirty="0">
                <a:solidFill>
                  <a:srgbClr val="FFFF00"/>
                </a:solidFill>
              </a:rPr>
              <a:t>BINARY_PIPE_CALL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:</a:t>
            </a:r>
          </a:p>
          <a:p>
            <a:r>
              <a:rPr lang="en-GB" sz="2400" dirty="0">
                <a:solidFill>
                  <a:schemeClr val="bg1">
                    <a:lumMod val="65000"/>
                  </a:schemeClr>
                </a:solidFill>
              </a:rPr>
              <a:t>        </a:t>
            </a:r>
            <a:r>
              <a:rPr lang="en-GB" sz="2400" dirty="0">
                <a:solidFill>
                  <a:schemeClr val="accent2"/>
                </a:solidFill>
              </a:rPr>
              <a:t>return</a:t>
            </a:r>
            <a:r>
              <a:rPr lang="en-GB" sz="24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-1</a:t>
            </a:r>
            <a:r>
              <a:rPr lang="en-GB" sz="2400" dirty="0">
                <a:solidFill>
                  <a:schemeClr val="bg1">
                    <a:lumMod val="65000"/>
                  </a:schemeClr>
                </a:solidFill>
              </a:rPr>
              <a:t>;</a:t>
            </a:r>
            <a:endParaRPr lang="en-GB" sz="24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19805AF-EE87-4D49-9A0D-8F762A5A9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Making the compiler use the new "opcode"</a:t>
            </a:r>
            <a:endParaRPr lang="en-NL" dirty="0"/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A1CEE054-6399-4D2C-B502-0B6407ACCC99}"/>
              </a:ext>
            </a:extLst>
          </p:cNvPr>
          <p:cNvSpPr txBox="1">
            <a:spLocks/>
          </p:cNvSpPr>
          <p:nvPr/>
        </p:nvSpPr>
        <p:spPr>
          <a:xfrm>
            <a:off x="335999" y="884171"/>
            <a:ext cx="11520000" cy="5796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Char char="•"/>
              <a:defRPr sz="32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b="1" dirty="0"/>
              <a:t>File: </a:t>
            </a:r>
            <a:r>
              <a:rPr lang="en-GB" dirty="0"/>
              <a:t>Python/</a:t>
            </a:r>
            <a:r>
              <a:rPr lang="en-GB" dirty="0" err="1"/>
              <a:t>compile.c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7734812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45671-4DBB-4902-9D3C-429008FA8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From source code to execution</a:t>
            </a:r>
            <a:endParaRPr lang="en-NL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72D9E5F-F505-4299-A43E-19A31A1935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Source code: https://github.com/SebastiaanZ/pypethon</a:t>
            </a:r>
            <a:endParaRPr lang="en-NL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940EF63B-0914-4848-AB7F-B0465C8468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300" y="989816"/>
            <a:ext cx="12192000" cy="324874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2EFBEAA-C2E1-4693-94FD-F5F28AE45485}"/>
              </a:ext>
            </a:extLst>
          </p:cNvPr>
          <p:cNvSpPr txBox="1"/>
          <p:nvPr/>
        </p:nvSpPr>
        <p:spPr>
          <a:xfrm>
            <a:off x="229054" y="4548902"/>
            <a:ext cx="11733291" cy="1400383"/>
          </a:xfrm>
          <a:prstGeom prst="rect">
            <a:avLst/>
          </a:prstGeom>
          <a:noFill/>
          <a:ln w="38100">
            <a:solidFill>
              <a:srgbClr val="002060"/>
            </a:solidFill>
          </a:ln>
        </p:spPr>
        <p:txBody>
          <a:bodyPr wrap="square">
            <a:spAutoFit/>
          </a:bodyPr>
          <a:lstStyle/>
          <a:p>
            <a:pPr lvl="0" algn="ctr">
              <a:spcBef>
                <a:spcPts val="600"/>
              </a:spcBef>
              <a:defRPr/>
            </a:pPr>
            <a:r>
              <a:rPr kumimoji="0" lang="en-GB" sz="3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</a:rPr>
              <a:t>Source code</a:t>
            </a:r>
            <a:r>
              <a:rPr kumimoji="0" lang="en-GB" sz="3600" b="0" i="0" u="none" strike="noStrike" kern="1200" cap="none" spc="0" normalizeH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</a:rPr>
              <a:t> &amp; slides are available on GitHub:</a:t>
            </a:r>
          </a:p>
          <a:p>
            <a:pPr lvl="0" algn="ctr">
              <a:spcBef>
                <a:spcPts val="600"/>
              </a:spcBef>
              <a:defRPr/>
            </a:pPr>
            <a:r>
              <a:rPr lang="fr-FR" sz="4400" b="1" dirty="0">
                <a:solidFill>
                  <a:srgbClr val="002060"/>
                </a:solidFill>
              </a:rPr>
              <a:t>https://github.com/SebastiaanZ/pypethon</a:t>
            </a:r>
            <a:r>
              <a:rPr kumimoji="0" lang="en-GB" sz="4400" b="1" i="0" u="none" strike="noStrike" kern="1200" cap="none" spc="0" normalizeH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</a:rPr>
              <a:t> </a:t>
            </a:r>
            <a:endParaRPr kumimoji="0" lang="en-GB" sz="44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6079934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2707C2-4875-484D-B58C-06C5E6086D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Part 2: We've got Bytecode!</a:t>
            </a:r>
            <a:endParaRPr lang="en-NL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65F7FA8-33DD-4ACD-9722-4BC632F21E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46376" y="1045917"/>
            <a:ext cx="11499247" cy="3734073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C3F0ED-70A8-4431-8E1D-A8DC61EBDC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Source code: https://github.com/SebastiaanZ/pypethon</a:t>
            </a:r>
            <a:endParaRPr lang="en-NL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3FE1067-4CD5-4DD6-840F-556CD8256596}"/>
              </a:ext>
            </a:extLst>
          </p:cNvPr>
          <p:cNvSpPr txBox="1"/>
          <p:nvPr/>
        </p:nvSpPr>
        <p:spPr>
          <a:xfrm>
            <a:off x="336001" y="5258000"/>
            <a:ext cx="1151999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32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ea typeface="+mn-ea"/>
                <a:cs typeface="+mn-cs"/>
              </a:rPr>
              <a:t>Now</a:t>
            </a:r>
            <a:r>
              <a:rPr lang="en-GB" sz="3200" dirty="0">
                <a:solidFill>
                  <a:srgbClr val="002060"/>
                </a:solidFill>
              </a:rPr>
              <a:t>, we get to where the magic happens: the </a:t>
            </a:r>
            <a:r>
              <a:rPr lang="en-GB" sz="3200" b="1" dirty="0">
                <a:solidFill>
                  <a:srgbClr val="002060"/>
                </a:solidFill>
              </a:rPr>
              <a:t>Evaluation Loop</a:t>
            </a:r>
            <a:r>
              <a:rPr lang="en-GB" sz="3200" dirty="0">
                <a:solidFill>
                  <a:srgbClr val="002060"/>
                </a:solidFill>
              </a:rPr>
              <a:t>.</a:t>
            </a:r>
            <a:endParaRPr kumimoji="0" lang="en-GB" sz="320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361883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626670B-AFBF-4A28-8F9C-53D8CE90A43B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35999" y="887240"/>
            <a:ext cx="11520000" cy="5513560"/>
          </a:xfrm>
          <a:solidFill>
            <a:schemeClr val="tx1">
              <a:lumMod val="95000"/>
              <a:lumOff val="5000"/>
            </a:schemeClr>
          </a:solidFill>
        </p:spPr>
        <p:txBody>
          <a:bodyPr>
            <a:normAutofit lnSpcReduction="10000"/>
          </a:bodyPr>
          <a:lstStyle/>
          <a:p>
            <a:r>
              <a:rPr lang="en-GB" sz="2800" dirty="0">
                <a:solidFill>
                  <a:schemeClr val="accent2"/>
                </a:solidFill>
              </a:rPr>
              <a:t>case 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TARGET(BINARY_SUBTRACT): {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PyObject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*right = POP()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PyObject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*left = TOP()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PyObject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*res =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PyNumber_Subtract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(left</a:t>
            </a:r>
            <a:r>
              <a:rPr lang="en-GB" sz="2800" dirty="0">
                <a:solidFill>
                  <a:schemeClr val="accent2"/>
                </a:solidFill>
              </a:rPr>
              <a:t>,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right)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Py_DECREF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(right)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Py_DECREF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(left)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SET_TOP(res)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>
                <a:solidFill>
                  <a:schemeClr val="accent2"/>
                </a:solidFill>
              </a:rPr>
              <a:t>if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(res == NULL)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    </a:t>
            </a:r>
            <a:r>
              <a:rPr lang="en-GB" sz="2800" dirty="0" err="1">
                <a:solidFill>
                  <a:schemeClr val="accent2"/>
                </a:solidFill>
              </a:rPr>
              <a:t>goto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error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DISPATCH();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}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A1CEE054-6399-4D2C-B502-0B6407ACCC99}"/>
              </a:ext>
            </a:extLst>
          </p:cNvPr>
          <p:cNvSpPr txBox="1">
            <a:spLocks/>
          </p:cNvSpPr>
          <p:nvPr/>
        </p:nvSpPr>
        <p:spPr>
          <a:xfrm>
            <a:off x="335999" y="214223"/>
            <a:ext cx="11520000" cy="5796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Char char="•"/>
              <a:defRPr sz="32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b="1" dirty="0"/>
              <a:t>File: </a:t>
            </a:r>
            <a:r>
              <a:rPr lang="en-GB" dirty="0"/>
              <a:t>Python/</a:t>
            </a:r>
            <a:r>
              <a:rPr lang="en-GB" dirty="0" err="1"/>
              <a:t>ceval.c</a:t>
            </a:r>
            <a:endParaRPr lang="en-NL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07DBF3E-CC5E-4C2F-BE29-3F3C4BAD21E3}"/>
              </a:ext>
            </a:extLst>
          </p:cNvPr>
          <p:cNvSpPr/>
          <p:nvPr/>
        </p:nvSpPr>
        <p:spPr>
          <a:xfrm>
            <a:off x="1241659" y="1405289"/>
            <a:ext cx="5438274" cy="100102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998791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626670B-AFBF-4A28-8F9C-53D8CE90A43B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35999" y="887240"/>
            <a:ext cx="11520000" cy="5513560"/>
          </a:xfrm>
          <a:solidFill>
            <a:schemeClr val="tx1">
              <a:lumMod val="95000"/>
              <a:lumOff val="5000"/>
            </a:schemeClr>
          </a:solidFill>
        </p:spPr>
        <p:txBody>
          <a:bodyPr>
            <a:normAutofit lnSpcReduction="10000"/>
          </a:bodyPr>
          <a:lstStyle/>
          <a:p>
            <a:r>
              <a:rPr lang="en-GB" sz="2800" dirty="0">
                <a:solidFill>
                  <a:schemeClr val="accent2"/>
                </a:solidFill>
              </a:rPr>
              <a:t>case 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TARGET(BINARY_SUBTRACT): {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PyObject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*right = POP()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PyObject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*left = TOP()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PyObject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*res =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PyNumber_Subtract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(left</a:t>
            </a:r>
            <a:r>
              <a:rPr lang="en-GB" sz="2800" dirty="0">
                <a:solidFill>
                  <a:schemeClr val="accent2"/>
                </a:solidFill>
              </a:rPr>
              <a:t>,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right)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Py_DECREF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(right)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Py_DECREF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(left)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SET_TOP(res)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>
                <a:solidFill>
                  <a:schemeClr val="accent2"/>
                </a:solidFill>
              </a:rPr>
              <a:t>if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(res == NULL)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    </a:t>
            </a:r>
            <a:r>
              <a:rPr lang="en-GB" sz="2800" dirty="0" err="1">
                <a:solidFill>
                  <a:schemeClr val="accent2"/>
                </a:solidFill>
              </a:rPr>
              <a:t>goto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error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DISPATCH();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}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A1CEE054-6399-4D2C-B502-0B6407ACCC99}"/>
              </a:ext>
            </a:extLst>
          </p:cNvPr>
          <p:cNvSpPr txBox="1">
            <a:spLocks/>
          </p:cNvSpPr>
          <p:nvPr/>
        </p:nvSpPr>
        <p:spPr>
          <a:xfrm>
            <a:off x="335999" y="214223"/>
            <a:ext cx="11520000" cy="5796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Char char="•"/>
              <a:defRPr sz="32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b="1" dirty="0"/>
              <a:t>File: </a:t>
            </a:r>
            <a:r>
              <a:rPr lang="en-GB" dirty="0"/>
              <a:t>Python/</a:t>
            </a:r>
            <a:r>
              <a:rPr lang="en-GB" dirty="0" err="1"/>
              <a:t>ceval.c</a:t>
            </a:r>
            <a:endParaRPr lang="en-NL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0A63264-E876-432E-A5AC-0F4717DB46D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CDF8C65-15C4-45EB-895C-DCD004D63C3B}"/>
              </a:ext>
            </a:extLst>
          </p:cNvPr>
          <p:cNvSpPr/>
          <p:nvPr/>
        </p:nvSpPr>
        <p:spPr>
          <a:xfrm>
            <a:off x="6699183" y="3286407"/>
            <a:ext cx="4990504" cy="292426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550C58F-2923-4593-8245-732CE0E275D1}"/>
              </a:ext>
            </a:extLst>
          </p:cNvPr>
          <p:cNvSpPr/>
          <p:nvPr/>
        </p:nvSpPr>
        <p:spPr>
          <a:xfrm>
            <a:off x="10192964" y="3503691"/>
            <a:ext cx="1042401" cy="214906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891A8A-46CD-49F2-BE89-0D734C86C612}"/>
              </a:ext>
            </a:extLst>
          </p:cNvPr>
          <p:cNvSpPr txBox="1"/>
          <p:nvPr/>
        </p:nvSpPr>
        <p:spPr>
          <a:xfrm>
            <a:off x="9891248" y="5674734"/>
            <a:ext cx="16458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rgbClr val="002060"/>
                </a:solidFill>
              </a:rPr>
              <a:t>Value Stack</a:t>
            </a:r>
            <a:endParaRPr lang="en-NL" sz="2400" b="1" dirty="0">
              <a:solidFill>
                <a:srgbClr val="00206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CB89B5B-F07A-4448-9210-DA68B9E6BE73}"/>
              </a:ext>
            </a:extLst>
          </p:cNvPr>
          <p:cNvSpPr txBox="1"/>
          <p:nvPr/>
        </p:nvSpPr>
        <p:spPr>
          <a:xfrm>
            <a:off x="6959406" y="4352541"/>
            <a:ext cx="792000" cy="7920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GB" sz="4400" b="1" dirty="0">
                <a:solidFill>
                  <a:srgbClr val="002060"/>
                </a:solidFill>
              </a:rPr>
              <a:t>4</a:t>
            </a:r>
            <a:endParaRPr lang="en-NL" sz="4400" b="1" dirty="0">
              <a:solidFill>
                <a:srgbClr val="00206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17E5928-F5CB-4A27-85DB-43D1EAB1A558}"/>
              </a:ext>
            </a:extLst>
          </p:cNvPr>
          <p:cNvSpPr txBox="1"/>
          <p:nvPr/>
        </p:nvSpPr>
        <p:spPr>
          <a:xfrm>
            <a:off x="8015935" y="4352541"/>
            <a:ext cx="792000" cy="7920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GB" sz="4400" b="1" dirty="0">
                <a:solidFill>
                  <a:srgbClr val="002060"/>
                </a:solidFill>
              </a:rPr>
              <a:t>-</a:t>
            </a:r>
            <a:endParaRPr lang="en-NL" sz="4400" b="1" dirty="0">
              <a:solidFill>
                <a:srgbClr val="00206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99D2F63-F7A5-4C8F-A8AB-68B576D3DE00}"/>
              </a:ext>
            </a:extLst>
          </p:cNvPr>
          <p:cNvSpPr txBox="1"/>
          <p:nvPr/>
        </p:nvSpPr>
        <p:spPr>
          <a:xfrm>
            <a:off x="9072464" y="4352541"/>
            <a:ext cx="792000" cy="7920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GB" sz="4400" b="1" dirty="0">
                <a:solidFill>
                  <a:srgbClr val="002060"/>
                </a:solidFill>
              </a:rPr>
              <a:t>3</a:t>
            </a:r>
            <a:endParaRPr lang="en-NL" sz="44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5296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9" grpId="0"/>
      <p:bldP spid="10" grpId="0"/>
      <p:bldP spid="11" grpId="0"/>
      <p:bldP spid="12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626670B-AFBF-4A28-8F9C-53D8CE90A43B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35999" y="887240"/>
            <a:ext cx="11520000" cy="5513560"/>
          </a:xfrm>
          <a:solidFill>
            <a:schemeClr val="tx1">
              <a:lumMod val="95000"/>
              <a:lumOff val="5000"/>
            </a:schemeClr>
          </a:solidFill>
        </p:spPr>
        <p:txBody>
          <a:bodyPr>
            <a:normAutofit lnSpcReduction="10000"/>
          </a:bodyPr>
          <a:lstStyle/>
          <a:p>
            <a:r>
              <a:rPr lang="en-GB" sz="2800" dirty="0">
                <a:solidFill>
                  <a:schemeClr val="accent2"/>
                </a:solidFill>
              </a:rPr>
              <a:t>case 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TARGET(BINARY_SUBTRACT): {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PyObject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*right = POP()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PyObject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*left = TOP()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PyObject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*res =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PyNumber_Subtract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(left</a:t>
            </a:r>
            <a:r>
              <a:rPr lang="en-GB" sz="2800" dirty="0">
                <a:solidFill>
                  <a:schemeClr val="accent2"/>
                </a:solidFill>
              </a:rPr>
              <a:t>,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right)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Py_DECREF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(right)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Py_DECREF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(left)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SET_TOP(res)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>
                <a:solidFill>
                  <a:schemeClr val="accent2"/>
                </a:solidFill>
              </a:rPr>
              <a:t>if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(res == NULL)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    </a:t>
            </a:r>
            <a:r>
              <a:rPr lang="en-GB" sz="2800" dirty="0" err="1">
                <a:solidFill>
                  <a:schemeClr val="accent2"/>
                </a:solidFill>
              </a:rPr>
              <a:t>goto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error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DISPATCH();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}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A1CEE054-6399-4D2C-B502-0B6407ACCC99}"/>
              </a:ext>
            </a:extLst>
          </p:cNvPr>
          <p:cNvSpPr txBox="1">
            <a:spLocks/>
          </p:cNvSpPr>
          <p:nvPr/>
        </p:nvSpPr>
        <p:spPr>
          <a:xfrm>
            <a:off x="335999" y="214223"/>
            <a:ext cx="11520000" cy="5796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Char char="•"/>
              <a:defRPr sz="32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b="1" dirty="0"/>
              <a:t>File: </a:t>
            </a:r>
            <a:r>
              <a:rPr lang="en-GB" dirty="0"/>
              <a:t>Python/</a:t>
            </a:r>
            <a:r>
              <a:rPr lang="en-GB" dirty="0" err="1"/>
              <a:t>ceval.c</a:t>
            </a:r>
            <a:endParaRPr lang="en-NL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0A63264-E876-432E-A5AC-0F4717DB46D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CDF8C65-15C4-45EB-895C-DCD004D63C3B}"/>
              </a:ext>
            </a:extLst>
          </p:cNvPr>
          <p:cNvSpPr/>
          <p:nvPr/>
        </p:nvSpPr>
        <p:spPr>
          <a:xfrm>
            <a:off x="6699183" y="3286407"/>
            <a:ext cx="4990504" cy="292426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550C58F-2923-4593-8245-732CE0E275D1}"/>
              </a:ext>
            </a:extLst>
          </p:cNvPr>
          <p:cNvSpPr/>
          <p:nvPr/>
        </p:nvSpPr>
        <p:spPr>
          <a:xfrm>
            <a:off x="10192964" y="3503691"/>
            <a:ext cx="1042401" cy="214906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891A8A-46CD-49F2-BE89-0D734C86C612}"/>
              </a:ext>
            </a:extLst>
          </p:cNvPr>
          <p:cNvSpPr txBox="1"/>
          <p:nvPr/>
        </p:nvSpPr>
        <p:spPr>
          <a:xfrm>
            <a:off x="9891248" y="5674734"/>
            <a:ext cx="16458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rgbClr val="002060"/>
                </a:solidFill>
              </a:rPr>
              <a:t>Value Stack</a:t>
            </a:r>
            <a:endParaRPr lang="en-NL" sz="2400" b="1" dirty="0">
              <a:solidFill>
                <a:srgbClr val="00206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CB89B5B-F07A-4448-9210-DA68B9E6BE73}"/>
              </a:ext>
            </a:extLst>
          </p:cNvPr>
          <p:cNvSpPr txBox="1"/>
          <p:nvPr/>
        </p:nvSpPr>
        <p:spPr>
          <a:xfrm>
            <a:off x="6959406" y="4352541"/>
            <a:ext cx="792000" cy="7920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txBody>
          <a:bodyPr wrap="none" rtlCol="0">
            <a:noAutofit/>
          </a:bodyPr>
          <a:lstStyle/>
          <a:p>
            <a:pPr algn="ctr"/>
            <a:r>
              <a:rPr lang="en-GB" sz="4400" b="1" dirty="0">
                <a:solidFill>
                  <a:srgbClr val="002060"/>
                </a:solidFill>
              </a:rPr>
              <a:t>4</a:t>
            </a:r>
            <a:endParaRPr lang="en-NL" sz="4400" b="1" dirty="0">
              <a:solidFill>
                <a:srgbClr val="00206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17E5928-F5CB-4A27-85DB-43D1EAB1A558}"/>
              </a:ext>
            </a:extLst>
          </p:cNvPr>
          <p:cNvSpPr txBox="1"/>
          <p:nvPr/>
        </p:nvSpPr>
        <p:spPr>
          <a:xfrm>
            <a:off x="8015935" y="4352541"/>
            <a:ext cx="792000" cy="7920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GB" sz="4400" b="1" dirty="0">
                <a:solidFill>
                  <a:srgbClr val="002060"/>
                </a:solidFill>
              </a:rPr>
              <a:t>-</a:t>
            </a:r>
            <a:endParaRPr lang="en-NL" sz="4400" b="1" dirty="0">
              <a:solidFill>
                <a:srgbClr val="00206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99D2F63-F7A5-4C8F-A8AB-68B576D3DE00}"/>
              </a:ext>
            </a:extLst>
          </p:cNvPr>
          <p:cNvSpPr txBox="1"/>
          <p:nvPr/>
        </p:nvSpPr>
        <p:spPr>
          <a:xfrm>
            <a:off x="9072464" y="4352541"/>
            <a:ext cx="792000" cy="7920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GB" sz="4400" b="1" dirty="0">
                <a:solidFill>
                  <a:srgbClr val="002060"/>
                </a:solidFill>
              </a:rPr>
              <a:t>3</a:t>
            </a:r>
            <a:endParaRPr lang="en-NL" sz="44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6080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1.11111E-6 L 0.27526 0.0578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763" y="28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626670B-AFBF-4A28-8F9C-53D8CE90A43B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35999" y="887240"/>
            <a:ext cx="11520000" cy="5513560"/>
          </a:xfrm>
          <a:solidFill>
            <a:schemeClr val="tx1">
              <a:lumMod val="95000"/>
              <a:lumOff val="5000"/>
            </a:schemeClr>
          </a:solidFill>
        </p:spPr>
        <p:txBody>
          <a:bodyPr>
            <a:normAutofit lnSpcReduction="10000"/>
          </a:bodyPr>
          <a:lstStyle/>
          <a:p>
            <a:r>
              <a:rPr lang="en-GB" sz="2800" dirty="0">
                <a:solidFill>
                  <a:schemeClr val="accent2"/>
                </a:solidFill>
              </a:rPr>
              <a:t>case 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TARGET(BINARY_SUBTRACT): {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PyObject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*right = POP()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PyObject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*left = TOP()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PyObject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*res =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PyNumber_Subtract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(left</a:t>
            </a:r>
            <a:r>
              <a:rPr lang="en-GB" sz="2800" dirty="0">
                <a:solidFill>
                  <a:schemeClr val="accent2"/>
                </a:solidFill>
              </a:rPr>
              <a:t>,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right)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Py_DECREF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(right)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Py_DECREF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(left)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SET_TOP(res)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>
                <a:solidFill>
                  <a:schemeClr val="accent2"/>
                </a:solidFill>
              </a:rPr>
              <a:t>if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(res == NULL)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    </a:t>
            </a:r>
            <a:r>
              <a:rPr lang="en-GB" sz="2800" dirty="0" err="1">
                <a:solidFill>
                  <a:schemeClr val="accent2"/>
                </a:solidFill>
              </a:rPr>
              <a:t>goto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error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DISPATCH();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}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A1CEE054-6399-4D2C-B502-0B6407ACCC99}"/>
              </a:ext>
            </a:extLst>
          </p:cNvPr>
          <p:cNvSpPr txBox="1">
            <a:spLocks/>
          </p:cNvSpPr>
          <p:nvPr/>
        </p:nvSpPr>
        <p:spPr>
          <a:xfrm>
            <a:off x="335999" y="214223"/>
            <a:ext cx="11520000" cy="5796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Char char="•"/>
              <a:defRPr sz="32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b="1" dirty="0"/>
              <a:t>File: </a:t>
            </a:r>
            <a:r>
              <a:rPr lang="en-GB" dirty="0"/>
              <a:t>Python/</a:t>
            </a:r>
            <a:r>
              <a:rPr lang="en-GB" dirty="0" err="1"/>
              <a:t>ceval.c</a:t>
            </a:r>
            <a:endParaRPr lang="en-NL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0A63264-E876-432E-A5AC-0F4717DB46D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CDF8C65-15C4-45EB-895C-DCD004D63C3B}"/>
              </a:ext>
            </a:extLst>
          </p:cNvPr>
          <p:cNvSpPr/>
          <p:nvPr/>
        </p:nvSpPr>
        <p:spPr>
          <a:xfrm>
            <a:off x="6699183" y="3286407"/>
            <a:ext cx="4990504" cy="292426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550C58F-2923-4593-8245-732CE0E275D1}"/>
              </a:ext>
            </a:extLst>
          </p:cNvPr>
          <p:cNvSpPr/>
          <p:nvPr/>
        </p:nvSpPr>
        <p:spPr>
          <a:xfrm>
            <a:off x="10192964" y="3503691"/>
            <a:ext cx="1042401" cy="214906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891A8A-46CD-49F2-BE89-0D734C86C612}"/>
              </a:ext>
            </a:extLst>
          </p:cNvPr>
          <p:cNvSpPr txBox="1"/>
          <p:nvPr/>
        </p:nvSpPr>
        <p:spPr>
          <a:xfrm>
            <a:off x="9891248" y="5674734"/>
            <a:ext cx="16458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rgbClr val="002060"/>
                </a:solidFill>
              </a:rPr>
              <a:t>Value Stack</a:t>
            </a:r>
            <a:endParaRPr lang="en-NL" sz="2400" b="1" dirty="0">
              <a:solidFill>
                <a:srgbClr val="00206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CB89B5B-F07A-4448-9210-DA68B9E6BE73}"/>
              </a:ext>
            </a:extLst>
          </p:cNvPr>
          <p:cNvSpPr txBox="1"/>
          <p:nvPr/>
        </p:nvSpPr>
        <p:spPr>
          <a:xfrm>
            <a:off x="10318164" y="4743686"/>
            <a:ext cx="792000" cy="7920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txBody>
          <a:bodyPr wrap="none" rtlCol="0">
            <a:noAutofit/>
          </a:bodyPr>
          <a:lstStyle/>
          <a:p>
            <a:pPr algn="ctr"/>
            <a:r>
              <a:rPr lang="en-GB" sz="4400" b="1" dirty="0">
                <a:solidFill>
                  <a:srgbClr val="002060"/>
                </a:solidFill>
              </a:rPr>
              <a:t>4</a:t>
            </a:r>
            <a:endParaRPr lang="en-NL" sz="4400" b="1" dirty="0">
              <a:solidFill>
                <a:srgbClr val="00206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17E5928-F5CB-4A27-85DB-43D1EAB1A558}"/>
              </a:ext>
            </a:extLst>
          </p:cNvPr>
          <p:cNvSpPr txBox="1"/>
          <p:nvPr/>
        </p:nvSpPr>
        <p:spPr>
          <a:xfrm>
            <a:off x="8015935" y="4352541"/>
            <a:ext cx="792000" cy="7920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GB" sz="4400" b="1" dirty="0">
                <a:solidFill>
                  <a:srgbClr val="002060"/>
                </a:solidFill>
              </a:rPr>
              <a:t>-</a:t>
            </a:r>
            <a:endParaRPr lang="en-NL" sz="4400" b="1" dirty="0">
              <a:solidFill>
                <a:srgbClr val="00206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99D2F63-F7A5-4C8F-A8AB-68B576D3DE00}"/>
              </a:ext>
            </a:extLst>
          </p:cNvPr>
          <p:cNvSpPr txBox="1"/>
          <p:nvPr/>
        </p:nvSpPr>
        <p:spPr>
          <a:xfrm>
            <a:off x="9072464" y="4352541"/>
            <a:ext cx="792000" cy="7920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txBody>
          <a:bodyPr wrap="none" rtlCol="0">
            <a:noAutofit/>
          </a:bodyPr>
          <a:lstStyle/>
          <a:p>
            <a:pPr algn="ctr"/>
            <a:r>
              <a:rPr lang="en-GB" sz="4400" b="1" dirty="0">
                <a:solidFill>
                  <a:srgbClr val="002060"/>
                </a:solidFill>
              </a:rPr>
              <a:t>3</a:t>
            </a:r>
            <a:endParaRPr lang="en-NL" sz="44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5971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1.11111E-6 L 0.10196 -0.0747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91" y="-375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626670B-AFBF-4A28-8F9C-53D8CE90A43B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35999" y="887240"/>
            <a:ext cx="11520000" cy="5513560"/>
          </a:xfrm>
          <a:solidFill>
            <a:schemeClr val="tx1">
              <a:lumMod val="95000"/>
              <a:lumOff val="5000"/>
            </a:schemeClr>
          </a:solidFill>
        </p:spPr>
        <p:txBody>
          <a:bodyPr>
            <a:normAutofit lnSpcReduction="10000"/>
          </a:bodyPr>
          <a:lstStyle/>
          <a:p>
            <a:r>
              <a:rPr lang="en-GB" sz="2800" dirty="0">
                <a:solidFill>
                  <a:schemeClr val="accent2"/>
                </a:solidFill>
              </a:rPr>
              <a:t>case 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TARGET(BINARY_SUBTRACT): {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PyObject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*right = POP()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PyObject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*left = TOP()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PyObject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*res =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PyNumber_Subtract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(left</a:t>
            </a:r>
            <a:r>
              <a:rPr lang="en-GB" sz="2800" dirty="0">
                <a:solidFill>
                  <a:schemeClr val="accent2"/>
                </a:solidFill>
              </a:rPr>
              <a:t>,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right)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Py_DECREF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(right)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Py_DECREF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(left)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SET_TOP(res)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>
                <a:solidFill>
                  <a:schemeClr val="accent2"/>
                </a:solidFill>
              </a:rPr>
              <a:t>if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(res == NULL)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    </a:t>
            </a:r>
            <a:r>
              <a:rPr lang="en-GB" sz="2800" dirty="0" err="1">
                <a:solidFill>
                  <a:schemeClr val="accent2"/>
                </a:solidFill>
              </a:rPr>
              <a:t>goto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error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DISPATCH();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}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A1CEE054-6399-4D2C-B502-0B6407ACCC99}"/>
              </a:ext>
            </a:extLst>
          </p:cNvPr>
          <p:cNvSpPr txBox="1">
            <a:spLocks/>
          </p:cNvSpPr>
          <p:nvPr/>
        </p:nvSpPr>
        <p:spPr>
          <a:xfrm>
            <a:off x="335999" y="214223"/>
            <a:ext cx="11520000" cy="5796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Char char="•"/>
              <a:defRPr sz="32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b="1" dirty="0"/>
              <a:t>File: </a:t>
            </a:r>
            <a:r>
              <a:rPr lang="en-GB" dirty="0"/>
              <a:t>Python/</a:t>
            </a:r>
            <a:r>
              <a:rPr lang="en-GB" dirty="0" err="1"/>
              <a:t>ceval.c</a:t>
            </a:r>
            <a:endParaRPr lang="en-NL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0A63264-E876-432E-A5AC-0F4717DB46D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CDF8C65-15C4-45EB-895C-DCD004D63C3B}"/>
              </a:ext>
            </a:extLst>
          </p:cNvPr>
          <p:cNvSpPr/>
          <p:nvPr/>
        </p:nvSpPr>
        <p:spPr>
          <a:xfrm>
            <a:off x="9685175" y="3286407"/>
            <a:ext cx="2004511" cy="292426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550C58F-2923-4593-8245-732CE0E275D1}"/>
              </a:ext>
            </a:extLst>
          </p:cNvPr>
          <p:cNvSpPr/>
          <p:nvPr/>
        </p:nvSpPr>
        <p:spPr>
          <a:xfrm>
            <a:off x="10192964" y="3503691"/>
            <a:ext cx="1042401" cy="214906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891A8A-46CD-49F2-BE89-0D734C86C612}"/>
              </a:ext>
            </a:extLst>
          </p:cNvPr>
          <p:cNvSpPr txBox="1"/>
          <p:nvPr/>
        </p:nvSpPr>
        <p:spPr>
          <a:xfrm>
            <a:off x="9891248" y="5674734"/>
            <a:ext cx="16458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rgbClr val="002060"/>
                </a:solidFill>
              </a:rPr>
              <a:t>Value Stack</a:t>
            </a:r>
            <a:endParaRPr lang="en-NL" sz="2400" b="1" dirty="0">
              <a:solidFill>
                <a:srgbClr val="00206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CB89B5B-F07A-4448-9210-DA68B9E6BE73}"/>
              </a:ext>
            </a:extLst>
          </p:cNvPr>
          <p:cNvSpPr txBox="1"/>
          <p:nvPr/>
        </p:nvSpPr>
        <p:spPr>
          <a:xfrm>
            <a:off x="10318164" y="4743686"/>
            <a:ext cx="792000" cy="7920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txBody>
          <a:bodyPr wrap="none" rtlCol="0">
            <a:noAutofit/>
          </a:bodyPr>
          <a:lstStyle/>
          <a:p>
            <a:pPr algn="ctr"/>
            <a:r>
              <a:rPr lang="en-GB" sz="4400" b="1" dirty="0">
                <a:solidFill>
                  <a:srgbClr val="002060"/>
                </a:solidFill>
              </a:rPr>
              <a:t>4</a:t>
            </a:r>
            <a:endParaRPr lang="en-NL" sz="4400" b="1" dirty="0">
              <a:solidFill>
                <a:srgbClr val="00206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99D2F63-F7A5-4C8F-A8AB-68B576D3DE00}"/>
              </a:ext>
            </a:extLst>
          </p:cNvPr>
          <p:cNvSpPr txBox="1"/>
          <p:nvPr/>
        </p:nvSpPr>
        <p:spPr>
          <a:xfrm>
            <a:off x="10314384" y="3834616"/>
            <a:ext cx="792000" cy="7920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txBody>
          <a:bodyPr wrap="none" rtlCol="0">
            <a:noAutofit/>
          </a:bodyPr>
          <a:lstStyle/>
          <a:p>
            <a:pPr algn="ctr"/>
            <a:r>
              <a:rPr lang="en-GB" sz="4400" b="1" dirty="0">
                <a:solidFill>
                  <a:srgbClr val="002060"/>
                </a:solidFill>
              </a:rPr>
              <a:t>3</a:t>
            </a:r>
            <a:endParaRPr lang="en-NL" sz="44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9631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626670B-AFBF-4A28-8F9C-53D8CE90A43B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35999" y="887240"/>
            <a:ext cx="11520000" cy="5513560"/>
          </a:xfrm>
          <a:solidFill>
            <a:schemeClr val="tx1">
              <a:lumMod val="95000"/>
              <a:lumOff val="5000"/>
            </a:schemeClr>
          </a:solidFill>
        </p:spPr>
        <p:txBody>
          <a:bodyPr>
            <a:normAutofit lnSpcReduction="10000"/>
          </a:bodyPr>
          <a:lstStyle/>
          <a:p>
            <a:r>
              <a:rPr lang="en-GB" sz="2800" dirty="0">
                <a:solidFill>
                  <a:schemeClr val="accent2"/>
                </a:solidFill>
              </a:rPr>
              <a:t>case 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TARGET(BINARY_SUBTRACT): {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PyObject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*right = POP()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PyObject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*left = TOP()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PyObject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*res =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PyNumber_Subtract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(left</a:t>
            </a:r>
            <a:r>
              <a:rPr lang="en-GB" sz="2800" dirty="0">
                <a:solidFill>
                  <a:schemeClr val="accent2"/>
                </a:solidFill>
              </a:rPr>
              <a:t>,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right)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Py_DECREF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(right)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Py_DECREF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(left)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SET_TOP(res)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>
                <a:solidFill>
                  <a:schemeClr val="accent2"/>
                </a:solidFill>
              </a:rPr>
              <a:t>if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(res == NULL)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    </a:t>
            </a:r>
            <a:r>
              <a:rPr lang="en-GB" sz="2800" dirty="0" err="1">
                <a:solidFill>
                  <a:schemeClr val="accent2"/>
                </a:solidFill>
              </a:rPr>
              <a:t>goto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error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DISPATCH();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}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A1CEE054-6399-4D2C-B502-0B6407ACCC99}"/>
              </a:ext>
            </a:extLst>
          </p:cNvPr>
          <p:cNvSpPr txBox="1">
            <a:spLocks/>
          </p:cNvSpPr>
          <p:nvPr/>
        </p:nvSpPr>
        <p:spPr>
          <a:xfrm>
            <a:off x="335999" y="214223"/>
            <a:ext cx="11520000" cy="5796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Char char="•"/>
              <a:defRPr sz="32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b="1" dirty="0"/>
              <a:t>File: </a:t>
            </a:r>
            <a:r>
              <a:rPr lang="en-GB" dirty="0"/>
              <a:t>Python/</a:t>
            </a:r>
            <a:r>
              <a:rPr lang="en-GB" dirty="0" err="1"/>
              <a:t>ceval.c</a:t>
            </a:r>
            <a:endParaRPr lang="en-NL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CDF8C65-15C4-45EB-895C-DCD004D63C3B}"/>
              </a:ext>
            </a:extLst>
          </p:cNvPr>
          <p:cNvSpPr/>
          <p:nvPr/>
        </p:nvSpPr>
        <p:spPr>
          <a:xfrm>
            <a:off x="9703837" y="3286407"/>
            <a:ext cx="1985850" cy="292426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550C58F-2923-4593-8245-732CE0E275D1}"/>
              </a:ext>
            </a:extLst>
          </p:cNvPr>
          <p:cNvSpPr/>
          <p:nvPr/>
        </p:nvSpPr>
        <p:spPr>
          <a:xfrm>
            <a:off x="10192964" y="3503691"/>
            <a:ext cx="1042401" cy="214906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891A8A-46CD-49F2-BE89-0D734C86C612}"/>
              </a:ext>
            </a:extLst>
          </p:cNvPr>
          <p:cNvSpPr txBox="1"/>
          <p:nvPr/>
        </p:nvSpPr>
        <p:spPr>
          <a:xfrm>
            <a:off x="9891248" y="5674734"/>
            <a:ext cx="16458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rgbClr val="002060"/>
                </a:solidFill>
              </a:rPr>
              <a:t>Value Stack</a:t>
            </a:r>
            <a:endParaRPr lang="en-NL" sz="2400" b="1" dirty="0">
              <a:solidFill>
                <a:srgbClr val="00206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CB89B5B-F07A-4448-9210-DA68B9E6BE73}"/>
              </a:ext>
            </a:extLst>
          </p:cNvPr>
          <p:cNvSpPr txBox="1"/>
          <p:nvPr/>
        </p:nvSpPr>
        <p:spPr>
          <a:xfrm>
            <a:off x="10318164" y="4743686"/>
            <a:ext cx="792000" cy="792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76200">
            <a:solidFill>
              <a:srgbClr val="FF0000"/>
            </a:solidFill>
          </a:ln>
        </p:spPr>
        <p:txBody>
          <a:bodyPr wrap="none" rtlCol="0">
            <a:noAutofit/>
          </a:bodyPr>
          <a:lstStyle/>
          <a:p>
            <a:pPr algn="ctr"/>
            <a:r>
              <a:rPr lang="en-GB" sz="4400" b="1" dirty="0">
                <a:solidFill>
                  <a:srgbClr val="002060"/>
                </a:solidFill>
              </a:rPr>
              <a:t>4</a:t>
            </a:r>
            <a:endParaRPr lang="en-NL" sz="4400" b="1" dirty="0">
              <a:solidFill>
                <a:srgbClr val="00206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99D2F63-F7A5-4C8F-A8AB-68B576D3DE00}"/>
              </a:ext>
            </a:extLst>
          </p:cNvPr>
          <p:cNvSpPr txBox="1"/>
          <p:nvPr/>
        </p:nvSpPr>
        <p:spPr>
          <a:xfrm>
            <a:off x="10314384" y="3834616"/>
            <a:ext cx="792000" cy="792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76200">
            <a:solidFill>
              <a:srgbClr val="FF0000"/>
            </a:solidFill>
          </a:ln>
        </p:spPr>
        <p:txBody>
          <a:bodyPr wrap="none" rtlCol="0">
            <a:noAutofit/>
          </a:bodyPr>
          <a:lstStyle/>
          <a:p>
            <a:pPr algn="ctr"/>
            <a:r>
              <a:rPr lang="en-GB" sz="4400" b="1" dirty="0">
                <a:solidFill>
                  <a:srgbClr val="002060"/>
                </a:solidFill>
              </a:rPr>
              <a:t>3</a:t>
            </a:r>
            <a:endParaRPr lang="en-NL" sz="4400" b="1" dirty="0">
              <a:solidFill>
                <a:srgbClr val="002060"/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07CBD39-B178-4AC9-A8FE-86C341ABDE49}"/>
              </a:ext>
            </a:extLst>
          </p:cNvPr>
          <p:cNvCxnSpPr>
            <a:cxnSpLocks/>
          </p:cNvCxnSpPr>
          <p:nvPr/>
        </p:nvCxnSpPr>
        <p:spPr>
          <a:xfrm flipH="1" flipV="1">
            <a:off x="5875699" y="2399168"/>
            <a:ext cx="4438685" cy="2507810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A065B24-6787-4F01-B683-DF25214ECB52}"/>
              </a:ext>
            </a:extLst>
          </p:cNvPr>
          <p:cNvSpPr txBox="1"/>
          <p:nvPr/>
        </p:nvSpPr>
        <p:spPr>
          <a:xfrm>
            <a:off x="2993911" y="3639163"/>
            <a:ext cx="792000" cy="792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76200">
            <a:solidFill>
              <a:srgbClr val="FF0000"/>
            </a:solidFill>
          </a:ln>
        </p:spPr>
        <p:txBody>
          <a:bodyPr wrap="none" rtlCol="0">
            <a:noAutofit/>
          </a:bodyPr>
          <a:lstStyle/>
          <a:p>
            <a:pPr algn="ctr"/>
            <a:r>
              <a:rPr lang="en-GB" sz="4400" b="1" dirty="0">
                <a:solidFill>
                  <a:srgbClr val="002060"/>
                </a:solidFill>
              </a:rPr>
              <a:t>1</a:t>
            </a:r>
            <a:endParaRPr lang="en-NL" sz="4400" b="1" dirty="0">
              <a:solidFill>
                <a:srgbClr val="00206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FFE1763-96CC-4292-BDCD-BB68C62F7FA4}"/>
              </a:ext>
            </a:extLst>
          </p:cNvPr>
          <p:cNvSpPr txBox="1"/>
          <p:nvPr/>
        </p:nvSpPr>
        <p:spPr>
          <a:xfrm>
            <a:off x="8770021" y="2217770"/>
            <a:ext cx="792000" cy="792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76200">
            <a:solidFill>
              <a:srgbClr val="FF0000"/>
            </a:solidFill>
          </a:ln>
        </p:spPr>
        <p:txBody>
          <a:bodyPr wrap="none" rtlCol="0">
            <a:noAutofit/>
          </a:bodyPr>
          <a:lstStyle/>
          <a:p>
            <a:pPr algn="ctr"/>
            <a:r>
              <a:rPr lang="en-GB" sz="4400" b="1" dirty="0">
                <a:solidFill>
                  <a:srgbClr val="002060"/>
                </a:solidFill>
              </a:rPr>
              <a:t>4</a:t>
            </a:r>
            <a:endParaRPr lang="en-NL" sz="4400" b="1" dirty="0">
              <a:solidFill>
                <a:srgbClr val="00206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5805401-42E1-41C0-ADC1-9E6B7F28F60E}"/>
              </a:ext>
            </a:extLst>
          </p:cNvPr>
          <p:cNvSpPr txBox="1"/>
          <p:nvPr/>
        </p:nvSpPr>
        <p:spPr>
          <a:xfrm>
            <a:off x="10210035" y="2224992"/>
            <a:ext cx="792000" cy="792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76200">
            <a:solidFill>
              <a:srgbClr val="FF0000"/>
            </a:solidFill>
          </a:ln>
        </p:spPr>
        <p:txBody>
          <a:bodyPr wrap="none" rtlCol="0">
            <a:noAutofit/>
          </a:bodyPr>
          <a:lstStyle/>
          <a:p>
            <a:pPr algn="ctr"/>
            <a:r>
              <a:rPr lang="en-GB" sz="4400" b="1" dirty="0">
                <a:solidFill>
                  <a:srgbClr val="002060"/>
                </a:solidFill>
              </a:rPr>
              <a:t>3</a:t>
            </a:r>
            <a:endParaRPr lang="en-NL" sz="4400" b="1" dirty="0">
              <a:solidFill>
                <a:srgbClr val="00206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65FEE51-8BA6-4D76-B08B-6381DA253419}"/>
              </a:ext>
            </a:extLst>
          </p:cNvPr>
          <p:cNvSpPr txBox="1"/>
          <p:nvPr/>
        </p:nvSpPr>
        <p:spPr>
          <a:xfrm>
            <a:off x="3415636" y="2229518"/>
            <a:ext cx="792000" cy="792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76200">
            <a:solidFill>
              <a:srgbClr val="FF0000"/>
            </a:solidFill>
          </a:ln>
        </p:spPr>
        <p:txBody>
          <a:bodyPr wrap="none" rtlCol="0">
            <a:noAutofit/>
          </a:bodyPr>
          <a:lstStyle/>
          <a:p>
            <a:pPr algn="ctr"/>
            <a:r>
              <a:rPr lang="en-GB" sz="4400" b="1" dirty="0">
                <a:solidFill>
                  <a:srgbClr val="002060"/>
                </a:solidFill>
              </a:rPr>
              <a:t>1</a:t>
            </a:r>
            <a:endParaRPr lang="en-NL" sz="44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4501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1.85185E-6 L -0.41003 -0.3719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508" y="-186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-4.44444E-6 L 0.60196 0.15903 " pathEditMode="relative" rAng="0" ptsTypes="AA">
                                      <p:cBhvr>
                                        <p:cTn id="48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091" y="794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626670B-AFBF-4A28-8F9C-53D8CE90A43B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35998" y="887240"/>
            <a:ext cx="11520001" cy="5513560"/>
          </a:xfrm>
          <a:solidFill>
            <a:schemeClr val="tx1">
              <a:lumMod val="95000"/>
              <a:lumOff val="5000"/>
            </a:schemeClr>
          </a:solidFill>
        </p:spPr>
        <p:txBody>
          <a:bodyPr>
            <a:normAutofit lnSpcReduction="10000"/>
          </a:bodyPr>
          <a:lstStyle/>
          <a:p>
            <a:r>
              <a:rPr lang="en-GB" sz="2800" dirty="0">
                <a:solidFill>
                  <a:schemeClr val="accent2"/>
                </a:solidFill>
              </a:rPr>
              <a:t>case 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TARGET(</a:t>
            </a:r>
            <a:r>
              <a:rPr lang="en-GB" sz="2800" dirty="0">
                <a:solidFill>
                  <a:srgbClr val="FFFF00"/>
                </a:solidFill>
              </a:rPr>
              <a:t>BINARY_PIPE_CALL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): {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PyObject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*right = POP()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PyObject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*left = TOP()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PyObject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*res =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PyNumber_Subtract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(left</a:t>
            </a:r>
            <a:r>
              <a:rPr lang="en-GB" sz="2800" dirty="0">
                <a:solidFill>
                  <a:schemeClr val="accent2"/>
                </a:solidFill>
              </a:rPr>
              <a:t>,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right)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Py_DECREF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(right)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Py_DECREF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(left)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SET_TOP(res)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>
                <a:solidFill>
                  <a:schemeClr val="accent2"/>
                </a:solidFill>
              </a:rPr>
              <a:t>if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(res == NULL)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    </a:t>
            </a:r>
            <a:r>
              <a:rPr lang="en-GB" sz="2800" dirty="0" err="1">
                <a:solidFill>
                  <a:schemeClr val="accent2"/>
                </a:solidFill>
              </a:rPr>
              <a:t>goto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error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DISPATCH();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}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A1CEE054-6399-4D2C-B502-0B6407ACCC99}"/>
              </a:ext>
            </a:extLst>
          </p:cNvPr>
          <p:cNvSpPr txBox="1">
            <a:spLocks/>
          </p:cNvSpPr>
          <p:nvPr/>
        </p:nvSpPr>
        <p:spPr>
          <a:xfrm>
            <a:off x="335999" y="214223"/>
            <a:ext cx="11520000" cy="5796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Char char="•"/>
              <a:defRPr sz="32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b="1" dirty="0"/>
              <a:t>File: </a:t>
            </a:r>
            <a:r>
              <a:rPr lang="en-GB" dirty="0"/>
              <a:t>Python/</a:t>
            </a:r>
            <a:r>
              <a:rPr lang="en-GB" dirty="0" err="1"/>
              <a:t>ceval.c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9975648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626670B-AFBF-4A28-8F9C-53D8CE90A43B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35998" y="887240"/>
            <a:ext cx="11520001" cy="5513560"/>
          </a:xfrm>
          <a:solidFill>
            <a:schemeClr val="tx1">
              <a:lumMod val="95000"/>
              <a:lumOff val="5000"/>
            </a:schemeClr>
          </a:solidFill>
        </p:spPr>
        <p:txBody>
          <a:bodyPr>
            <a:normAutofit lnSpcReduction="10000"/>
          </a:bodyPr>
          <a:lstStyle/>
          <a:p>
            <a:r>
              <a:rPr lang="en-GB" sz="2800" dirty="0">
                <a:solidFill>
                  <a:schemeClr val="accent2"/>
                </a:solidFill>
              </a:rPr>
              <a:t>case 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TARGET(</a:t>
            </a:r>
            <a:r>
              <a:rPr lang="en-GB" sz="2800" dirty="0">
                <a:solidFill>
                  <a:srgbClr val="FFFF00"/>
                </a:solidFill>
              </a:rPr>
              <a:t>BINARY_PIPE_CALL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): {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PyObject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*right = POP()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PyObject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*left = TOP()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PyObject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*res = </a:t>
            </a:r>
            <a:r>
              <a:rPr lang="en-GB" sz="2800" spc="-200" dirty="0" err="1">
                <a:solidFill>
                  <a:srgbClr val="FFFF00"/>
                </a:solidFill>
              </a:rPr>
              <a:t>PyObject_CallOneArg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(</a:t>
            </a:r>
            <a:r>
              <a:rPr lang="en-GB" sz="2800" dirty="0">
                <a:solidFill>
                  <a:srgbClr val="FFFF00"/>
                </a:solidFill>
              </a:rPr>
              <a:t>right</a:t>
            </a:r>
            <a:r>
              <a:rPr lang="en-GB" sz="2800" dirty="0">
                <a:solidFill>
                  <a:schemeClr val="accent2"/>
                </a:solidFill>
              </a:rPr>
              <a:t>,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GB" sz="2800" dirty="0">
                <a:solidFill>
                  <a:srgbClr val="FFFF00"/>
                </a:solidFill>
              </a:rPr>
              <a:t>left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Py_DECREF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(right)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Py_DECREF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(left)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SET_TOP(res)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>
                <a:solidFill>
                  <a:schemeClr val="accent2"/>
                </a:solidFill>
              </a:rPr>
              <a:t>if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(res == NULL)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    </a:t>
            </a:r>
            <a:r>
              <a:rPr lang="en-GB" sz="2800" dirty="0" err="1">
                <a:solidFill>
                  <a:schemeClr val="accent2"/>
                </a:solidFill>
              </a:rPr>
              <a:t>goto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error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DISPATCH();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}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A1CEE054-6399-4D2C-B502-0B6407ACCC99}"/>
              </a:ext>
            </a:extLst>
          </p:cNvPr>
          <p:cNvSpPr txBox="1">
            <a:spLocks/>
          </p:cNvSpPr>
          <p:nvPr/>
        </p:nvSpPr>
        <p:spPr>
          <a:xfrm>
            <a:off x="335999" y="214223"/>
            <a:ext cx="11520000" cy="5796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Char char="•"/>
              <a:defRPr sz="32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b="1" dirty="0"/>
              <a:t>File: </a:t>
            </a:r>
            <a:r>
              <a:rPr lang="en-GB" dirty="0"/>
              <a:t>Python/</a:t>
            </a:r>
            <a:r>
              <a:rPr lang="en-GB" dirty="0" err="1"/>
              <a:t>ceval.c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8331579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626670B-AFBF-4A28-8F9C-53D8CE90A43B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35998" y="887240"/>
            <a:ext cx="11520001" cy="5513560"/>
          </a:xfrm>
          <a:solidFill>
            <a:schemeClr val="tx1">
              <a:lumMod val="95000"/>
              <a:lumOff val="5000"/>
            </a:schemeClr>
          </a:solidFill>
        </p:spPr>
        <p:txBody>
          <a:bodyPr>
            <a:normAutofit lnSpcReduction="10000"/>
          </a:bodyPr>
          <a:lstStyle/>
          <a:p>
            <a:r>
              <a:rPr lang="en-GB" sz="2800" dirty="0">
                <a:solidFill>
                  <a:schemeClr val="accent2"/>
                </a:solidFill>
              </a:rPr>
              <a:t>case 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TARGET(</a:t>
            </a:r>
            <a:r>
              <a:rPr lang="en-GB" sz="2800" dirty="0">
                <a:solidFill>
                  <a:srgbClr val="FFFF00"/>
                </a:solidFill>
              </a:rPr>
              <a:t>BINARY_PIPE_CALL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): {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PyObject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*right = POP()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PyObject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*left = TOP()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PyObject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*res = </a:t>
            </a:r>
            <a:r>
              <a:rPr lang="en-GB" sz="2800" spc="-200" dirty="0" err="1">
                <a:solidFill>
                  <a:srgbClr val="FFFF00"/>
                </a:solidFill>
              </a:rPr>
              <a:t>PyObject_CallOneArg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(</a:t>
            </a:r>
            <a:r>
              <a:rPr lang="en-GB" sz="2800" dirty="0">
                <a:solidFill>
                  <a:srgbClr val="FFFF00"/>
                </a:solidFill>
              </a:rPr>
              <a:t>right</a:t>
            </a:r>
            <a:r>
              <a:rPr lang="en-GB" sz="2800" dirty="0">
                <a:solidFill>
                  <a:schemeClr val="accent2"/>
                </a:solidFill>
              </a:rPr>
              <a:t>,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GB" sz="2800" dirty="0">
                <a:solidFill>
                  <a:srgbClr val="FFFF00"/>
                </a:solidFill>
              </a:rPr>
              <a:t>left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Py_DECREF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(right)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Py_DECREF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(left)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SET_TOP(res)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>
                <a:solidFill>
                  <a:schemeClr val="accent2"/>
                </a:solidFill>
              </a:rPr>
              <a:t>if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(res == NULL)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    </a:t>
            </a:r>
            <a:r>
              <a:rPr lang="en-GB" sz="2800" dirty="0" err="1">
                <a:solidFill>
                  <a:schemeClr val="accent2"/>
                </a:solidFill>
              </a:rPr>
              <a:t>goto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error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DISPATCH();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}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A1CEE054-6399-4D2C-B502-0B6407ACCC99}"/>
              </a:ext>
            </a:extLst>
          </p:cNvPr>
          <p:cNvSpPr txBox="1">
            <a:spLocks/>
          </p:cNvSpPr>
          <p:nvPr/>
        </p:nvSpPr>
        <p:spPr>
          <a:xfrm>
            <a:off x="335999" y="214223"/>
            <a:ext cx="11520000" cy="5796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Char char="•"/>
              <a:defRPr sz="32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b="1" dirty="0"/>
              <a:t>File: </a:t>
            </a:r>
            <a:r>
              <a:rPr lang="en-GB" dirty="0"/>
              <a:t>Python/</a:t>
            </a:r>
            <a:r>
              <a:rPr lang="en-GB" dirty="0" err="1"/>
              <a:t>ceval.c</a:t>
            </a:r>
            <a:endParaRPr lang="en-NL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C68AA3F-E85D-4D3F-86EE-CA6F2B05A177}"/>
              </a:ext>
            </a:extLst>
          </p:cNvPr>
          <p:cNvSpPr/>
          <p:nvPr/>
        </p:nvSpPr>
        <p:spPr>
          <a:xfrm>
            <a:off x="6581488" y="4753069"/>
            <a:ext cx="4990504" cy="132180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5400" b="1" dirty="0">
                <a:solidFill>
                  <a:srgbClr val="002060"/>
                </a:solidFill>
              </a:rPr>
              <a:t>10 |&gt; double</a:t>
            </a:r>
            <a:endParaRPr lang="en-NL" sz="5400" b="1" dirty="0">
              <a:solidFill>
                <a:srgbClr val="002060"/>
              </a:solidFill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5A06796-E82B-43CA-9357-9764391968A8}"/>
              </a:ext>
            </a:extLst>
          </p:cNvPr>
          <p:cNvCxnSpPr>
            <a:cxnSpLocks/>
          </p:cNvCxnSpPr>
          <p:nvPr/>
        </p:nvCxnSpPr>
        <p:spPr>
          <a:xfrm flipV="1">
            <a:off x="7849354" y="2933323"/>
            <a:ext cx="2634559" cy="2037029"/>
          </a:xfrm>
          <a:prstGeom prst="straightConnector1">
            <a:avLst/>
          </a:prstGeom>
          <a:ln w="1016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38195EB-6EA9-4624-ADDB-C962AB9FABFB}"/>
              </a:ext>
            </a:extLst>
          </p:cNvPr>
          <p:cNvCxnSpPr/>
          <p:nvPr/>
        </p:nvCxnSpPr>
        <p:spPr>
          <a:xfrm flipH="1" flipV="1">
            <a:off x="9230627" y="2933323"/>
            <a:ext cx="702645" cy="2037029"/>
          </a:xfrm>
          <a:prstGeom prst="straightConnector1">
            <a:avLst/>
          </a:prstGeom>
          <a:ln w="1016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69243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1C38B32-BCB0-48A7-81BF-B3D27F56280A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114300" y="933450"/>
            <a:ext cx="11963400" cy="3489326"/>
          </a:xfrm>
          <a:solidFill>
            <a:schemeClr val="tx1">
              <a:lumMod val="95000"/>
              <a:lumOff val="5000"/>
            </a:schemeClr>
          </a:solidFill>
        </p:spPr>
        <p:txBody>
          <a:bodyPr>
            <a:noAutofit/>
          </a:bodyPr>
          <a:lstStyle/>
          <a:p>
            <a:r>
              <a:rPr lang="en-GB" sz="2600" b="1" dirty="0">
                <a:solidFill>
                  <a:schemeClr val="accent6"/>
                </a:solidFill>
              </a:rPr>
              <a:t>&gt;&gt;&gt; </a:t>
            </a:r>
            <a:r>
              <a:rPr lang="en-GB" sz="2600" dirty="0">
                <a:solidFill>
                  <a:srgbClr val="EB7321"/>
                </a:solidFill>
              </a:rPr>
              <a:t>def</a:t>
            </a:r>
            <a:r>
              <a:rPr lang="en-GB" sz="26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GB" sz="2600" dirty="0">
                <a:solidFill>
                  <a:srgbClr val="FFFF00"/>
                </a:solidFill>
              </a:rPr>
              <a:t>double</a:t>
            </a:r>
            <a:r>
              <a:rPr lang="en-GB" sz="2600" dirty="0">
                <a:solidFill>
                  <a:schemeClr val="bg1">
                    <a:lumMod val="95000"/>
                  </a:schemeClr>
                </a:solidFill>
              </a:rPr>
              <a:t>(number):</a:t>
            </a:r>
          </a:p>
          <a:p>
            <a:r>
              <a:rPr lang="en-GB" sz="2600" b="1" dirty="0">
                <a:solidFill>
                  <a:schemeClr val="accent6"/>
                </a:solidFill>
              </a:rPr>
              <a:t>...     </a:t>
            </a:r>
            <a:r>
              <a:rPr lang="en-GB" sz="2600" dirty="0">
                <a:solidFill>
                  <a:srgbClr val="EB7321"/>
                </a:solidFill>
              </a:rPr>
              <a:t>return</a:t>
            </a:r>
            <a:r>
              <a:rPr lang="en-GB" sz="2600" dirty="0">
                <a:solidFill>
                  <a:schemeClr val="accent6"/>
                </a:solidFill>
              </a:rPr>
              <a:t> </a:t>
            </a:r>
            <a:r>
              <a:rPr lang="en-GB" sz="2600" dirty="0">
                <a:solidFill>
                  <a:schemeClr val="bg1">
                    <a:lumMod val="95000"/>
                  </a:schemeClr>
                </a:solidFill>
              </a:rPr>
              <a:t>number</a:t>
            </a:r>
            <a:r>
              <a:rPr lang="en-GB" sz="2600" dirty="0">
                <a:solidFill>
                  <a:schemeClr val="accent6"/>
                </a:solidFill>
              </a:rPr>
              <a:t> </a:t>
            </a:r>
            <a:r>
              <a:rPr lang="en-GB" sz="2600" dirty="0">
                <a:solidFill>
                  <a:schemeClr val="bg1">
                    <a:lumMod val="95000"/>
                  </a:schemeClr>
                </a:solidFill>
              </a:rPr>
              <a:t>*</a:t>
            </a:r>
            <a:r>
              <a:rPr lang="en-GB" sz="2600" dirty="0">
                <a:solidFill>
                  <a:schemeClr val="accent6"/>
                </a:solidFill>
              </a:rPr>
              <a:t> </a:t>
            </a:r>
            <a:r>
              <a:rPr lang="en-GB" sz="2600" dirty="0">
                <a:solidFill>
                  <a:srgbClr val="00B0F0"/>
                </a:solidFill>
              </a:rPr>
              <a:t>2</a:t>
            </a:r>
          </a:p>
          <a:p>
            <a:pPr>
              <a:spcBef>
                <a:spcPts val="2000"/>
              </a:spcBef>
            </a:pPr>
            <a:r>
              <a:rPr lang="en-GB" sz="2600" b="1" dirty="0">
                <a:solidFill>
                  <a:schemeClr val="accent6"/>
                </a:solidFill>
              </a:rPr>
              <a:t>&gt;&gt;&gt;</a:t>
            </a:r>
            <a:endParaRPr lang="en-GB"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BF167B-D9BB-4BEC-961C-5B2313855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Source code: https://github.com/SebastiaanZ/pypethon</a:t>
            </a:r>
            <a:endParaRPr lang="en-NL" dirty="0"/>
          </a:p>
        </p:txBody>
      </p:sp>
      <p:sp>
        <p:nvSpPr>
          <p:cNvPr id="19" name="Title 18">
            <a:extLst>
              <a:ext uri="{FF2B5EF4-FFF2-40B4-BE49-F238E27FC236}">
                <a16:creationId xmlns:a16="http://schemas.microsoft.com/office/drawing/2014/main" id="{BC9AC33C-8AFD-48A2-BA5C-D013BCE810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999" y="241301"/>
            <a:ext cx="11519999" cy="501650"/>
          </a:xfrm>
        </p:spPr>
        <p:txBody>
          <a:bodyPr/>
          <a:lstStyle/>
          <a:p>
            <a:r>
              <a:rPr lang="en-GB" dirty="0"/>
              <a:t>Adding a new binary operator: </a:t>
            </a:r>
            <a:r>
              <a:rPr lang="en-GB" b="0" dirty="0"/>
              <a:t>A pipe operator (|&gt;)</a:t>
            </a:r>
            <a:endParaRPr lang="en-NL" b="0" dirty="0"/>
          </a:p>
        </p:txBody>
      </p:sp>
    </p:spTree>
    <p:extLst>
      <p:ext uri="{BB962C8B-B14F-4D97-AF65-F5344CB8AC3E}">
        <p14:creationId xmlns:p14="http://schemas.microsoft.com/office/powerpoint/2010/main" val="104407534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BA7D260-EE42-45E3-BC62-BA5625A013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Source code: https://github.com/SebastiaanZ/pypethon</a:t>
            </a:r>
            <a:endParaRPr lang="en-NL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AF1B188E-ABAA-41CE-8492-5CA9A69E30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4688" y="1643918"/>
            <a:ext cx="10769599" cy="3497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96636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C53F2C7-CD21-416D-842A-A9B9C7B4EC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Source code: https://github.com/SebastiaanZ/pypethon</a:t>
            </a:r>
            <a:endParaRPr lang="en-NL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7E64B3F-5988-43DF-A631-20E708256C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1804628"/>
            <a:ext cx="12192000" cy="3248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86615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731C96B7-7BE9-4201-98DC-0BE722EC24E0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36000" y="3575289"/>
            <a:ext cx="11520000" cy="3108961"/>
          </a:xfrm>
          <a:solidFill>
            <a:schemeClr val="tx1">
              <a:lumMod val="95000"/>
              <a:lumOff val="5000"/>
            </a:schemeClr>
          </a:solidFill>
        </p:spPr>
        <p:txBody>
          <a:bodyPr>
            <a:normAutofit/>
          </a:bodyPr>
          <a:lstStyle/>
          <a:p>
            <a:r>
              <a:rPr lang="nl-NL" sz="2800" dirty="0" err="1">
                <a:solidFill>
                  <a:schemeClr val="bg1">
                    <a:lumMod val="95000"/>
                  </a:schemeClr>
                </a:solidFill>
              </a:rPr>
              <a:t>Pypethon</a:t>
            </a:r>
            <a:r>
              <a:rPr lang="nl-NL" sz="2800" dirty="0">
                <a:solidFill>
                  <a:schemeClr val="bg1">
                    <a:lumMod val="95000"/>
                  </a:schemeClr>
                </a:solidFill>
              </a:rPr>
              <a:t> 3.9.9 </a:t>
            </a:r>
          </a:p>
          <a:p>
            <a:pPr>
              <a:spcBef>
                <a:spcPts val="600"/>
              </a:spcBef>
            </a:pPr>
            <a:r>
              <a:rPr lang="nl-NL" sz="2800" b="1" dirty="0">
                <a:solidFill>
                  <a:schemeClr val="accent6"/>
                </a:solidFill>
              </a:rPr>
              <a:t>&gt;&gt;&gt;</a:t>
            </a:r>
            <a:r>
              <a:rPr lang="nl-NL" sz="2800" b="1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nl-NL" sz="2800" dirty="0" err="1">
                <a:solidFill>
                  <a:schemeClr val="accent2"/>
                </a:solidFill>
              </a:rPr>
              <a:t>def</a:t>
            </a:r>
            <a:r>
              <a:rPr lang="nl-NL" sz="2800" dirty="0">
                <a:solidFill>
                  <a:schemeClr val="bg1">
                    <a:lumMod val="95000"/>
                  </a:schemeClr>
                </a:solidFill>
              </a:rPr>
              <a:t> double(</a:t>
            </a:r>
            <a:r>
              <a:rPr lang="nl-NL" sz="2800" dirty="0" err="1">
                <a:solidFill>
                  <a:schemeClr val="bg1">
                    <a:lumMod val="95000"/>
                  </a:schemeClr>
                </a:solidFill>
              </a:rPr>
              <a:t>number</a:t>
            </a:r>
            <a:r>
              <a:rPr lang="nl-NL" sz="2800" dirty="0">
                <a:solidFill>
                  <a:schemeClr val="bg1">
                    <a:lumMod val="95000"/>
                  </a:schemeClr>
                </a:solidFill>
              </a:rPr>
              <a:t>): </a:t>
            </a:r>
          </a:p>
          <a:p>
            <a:r>
              <a:rPr lang="nl-NL" sz="2800" dirty="0">
                <a:solidFill>
                  <a:schemeClr val="accent6"/>
                </a:solidFill>
              </a:rPr>
              <a:t>... </a:t>
            </a:r>
            <a:r>
              <a:rPr lang="nl-NL" sz="2800" dirty="0">
                <a:solidFill>
                  <a:schemeClr val="bg1">
                    <a:lumMod val="95000"/>
                  </a:schemeClr>
                </a:solidFill>
              </a:rPr>
              <a:t>    </a:t>
            </a:r>
            <a:r>
              <a:rPr lang="nl-NL" sz="2800" dirty="0">
                <a:solidFill>
                  <a:schemeClr val="accent2"/>
                </a:solidFill>
              </a:rPr>
              <a:t>return</a:t>
            </a:r>
            <a:r>
              <a:rPr lang="nl-NL" sz="28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nl-NL" sz="2800" dirty="0" err="1">
                <a:solidFill>
                  <a:schemeClr val="bg1">
                    <a:lumMod val="95000"/>
                  </a:schemeClr>
                </a:solidFill>
              </a:rPr>
              <a:t>number</a:t>
            </a:r>
            <a:r>
              <a:rPr lang="nl-NL" sz="2800" dirty="0">
                <a:solidFill>
                  <a:schemeClr val="bg1">
                    <a:lumMod val="95000"/>
                  </a:schemeClr>
                </a:solidFill>
              </a:rPr>
              <a:t> * 2</a:t>
            </a:r>
          </a:p>
          <a:p>
            <a:pPr>
              <a:spcBef>
                <a:spcPts val="1200"/>
              </a:spcBef>
            </a:pPr>
            <a:r>
              <a:rPr lang="nl-NL" sz="2800" b="1" dirty="0">
                <a:solidFill>
                  <a:schemeClr val="accent6"/>
                </a:solidFill>
              </a:rPr>
              <a:t>&gt;&gt;&gt;</a:t>
            </a:r>
            <a:r>
              <a:rPr lang="nl-NL" sz="2800" b="1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nl-NL" sz="2800" dirty="0">
                <a:solidFill>
                  <a:schemeClr val="bg1">
                    <a:lumMod val="95000"/>
                  </a:schemeClr>
                </a:solidFill>
              </a:rPr>
              <a:t>1 |&gt; double |&gt; double |&gt; double |&gt; double</a:t>
            </a:r>
          </a:p>
          <a:p>
            <a:r>
              <a:rPr lang="en-GB" sz="2800" dirty="0"/>
              <a:t>16</a:t>
            </a:r>
            <a:endParaRPr lang="en-NL" sz="28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0396F0-81E8-47BD-B1C2-A48668BBA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Let's compile and run it!</a:t>
            </a:r>
            <a:endParaRPr lang="en-NL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FC46326-F0FE-49B6-8989-6084F65C66AA}"/>
              </a:ext>
            </a:extLst>
          </p:cNvPr>
          <p:cNvGrpSpPr/>
          <p:nvPr/>
        </p:nvGrpSpPr>
        <p:grpSpPr>
          <a:xfrm>
            <a:off x="191433" y="1256938"/>
            <a:ext cx="8431274" cy="1569716"/>
            <a:chOff x="259799" y="4804412"/>
            <a:chExt cx="8431274" cy="1569716"/>
          </a:xfrm>
        </p:grpSpPr>
        <p:sp>
          <p:nvSpPr>
            <p:cNvPr id="6" name="Content Placeholder 5">
              <a:extLst>
                <a:ext uri="{FF2B5EF4-FFF2-40B4-BE49-F238E27FC236}">
                  <a16:creationId xmlns:a16="http://schemas.microsoft.com/office/drawing/2014/main" id="{FB250080-7D86-4DAE-85EB-B8F3E227957F}"/>
                </a:ext>
              </a:extLst>
            </p:cNvPr>
            <p:cNvSpPr txBox="1">
              <a:spLocks/>
            </p:cNvSpPr>
            <p:nvPr/>
          </p:nvSpPr>
          <p:spPr>
            <a:xfrm>
              <a:off x="2057400" y="4804412"/>
              <a:ext cx="6633673" cy="652778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</p:spPr>
          <p:txBody>
            <a:bodyPr vert="horz" lIns="91440" tIns="90000" rIns="91440" bIns="90000" rtlCol="0">
              <a:normAutofit/>
            </a:bodyPr>
            <a:lstStyle>
              <a:lvl1pPr marL="0" indent="0" algn="l" defTabSz="914400" rtl="0" eaLnBrk="1" latinLnBrk="0" hangingPunct="1">
                <a:lnSpc>
                  <a:spcPct val="12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bg2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100000"/>
                </a:lnSpc>
                <a:spcBef>
                  <a:spcPts val="800"/>
                </a:spcBef>
                <a:buFont typeface="Arial" panose="020B0604020202020204" pitchFamily="34" charset="0"/>
                <a:buNone/>
                <a:defRPr sz="2400" kern="1200">
                  <a:solidFill>
                    <a:srgbClr val="002060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100000"/>
                </a:lnSpc>
                <a:spcBef>
                  <a:spcPts val="400"/>
                </a:spcBef>
                <a:buFont typeface="Arial" panose="020B0604020202020204" pitchFamily="34" charset="0"/>
                <a:buNone/>
                <a:defRPr sz="2000" kern="1200">
                  <a:solidFill>
                    <a:srgbClr val="002060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100000"/>
                </a:lnSpc>
                <a:spcBef>
                  <a:spcPts val="400"/>
                </a:spcBef>
                <a:buFont typeface="Arial" panose="020B0604020202020204" pitchFamily="34" charset="0"/>
                <a:buNone/>
                <a:defRPr sz="1800" kern="1200">
                  <a:solidFill>
                    <a:srgbClr val="002060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100000"/>
                </a:lnSpc>
                <a:spcBef>
                  <a:spcPts val="400"/>
                </a:spcBef>
                <a:buFont typeface="Arial" panose="020B0604020202020204" pitchFamily="34" charset="0"/>
                <a:buNone/>
                <a:defRPr sz="1800" kern="1200">
                  <a:solidFill>
                    <a:srgbClr val="002060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2400" dirty="0">
                  <a:solidFill>
                    <a:srgbClr val="92D050"/>
                  </a:solidFill>
                </a:rPr>
                <a:t>$ </a:t>
              </a:r>
              <a:r>
                <a:rPr lang="en-GB" sz="2400" dirty="0"/>
                <a:t>make -j2</a:t>
              </a:r>
              <a:endParaRPr lang="en-NL" sz="2400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CD643D8-F211-43A8-99B6-EBBE9BA9A3CD}"/>
                </a:ext>
              </a:extLst>
            </p:cNvPr>
            <p:cNvSpPr txBox="1"/>
            <p:nvPr/>
          </p:nvSpPr>
          <p:spPr>
            <a:xfrm>
              <a:off x="259799" y="4881254"/>
              <a:ext cx="177163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800" b="1" dirty="0">
                  <a:solidFill>
                    <a:srgbClr val="002060"/>
                  </a:solidFill>
                </a:rPr>
                <a:t>Linux/Mac</a:t>
              </a:r>
              <a:endParaRPr lang="en-NL" sz="2800" b="1" dirty="0">
                <a:solidFill>
                  <a:srgbClr val="002060"/>
                </a:solidFill>
              </a:endParaRPr>
            </a:p>
          </p:txBody>
        </p:sp>
        <p:sp>
          <p:nvSpPr>
            <p:cNvPr id="8" name="Content Placeholder 5">
              <a:extLst>
                <a:ext uri="{FF2B5EF4-FFF2-40B4-BE49-F238E27FC236}">
                  <a16:creationId xmlns:a16="http://schemas.microsoft.com/office/drawing/2014/main" id="{296EDFBC-1CCA-45B9-A229-408B87ADBBF1}"/>
                </a:ext>
              </a:extLst>
            </p:cNvPr>
            <p:cNvSpPr txBox="1">
              <a:spLocks/>
            </p:cNvSpPr>
            <p:nvPr/>
          </p:nvSpPr>
          <p:spPr>
            <a:xfrm>
              <a:off x="2057400" y="5721350"/>
              <a:ext cx="6633673" cy="652778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</p:spPr>
          <p:txBody>
            <a:bodyPr vert="horz" lIns="91440" tIns="90000" rIns="91440" bIns="90000" rtlCol="0">
              <a:normAutofit/>
            </a:bodyPr>
            <a:lstStyle>
              <a:lvl1pPr marL="0" indent="0" algn="l" defTabSz="914400" rtl="0" eaLnBrk="1" latinLnBrk="0" hangingPunct="1">
                <a:lnSpc>
                  <a:spcPct val="12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bg2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100000"/>
                </a:lnSpc>
                <a:spcBef>
                  <a:spcPts val="800"/>
                </a:spcBef>
                <a:buFont typeface="Arial" panose="020B0604020202020204" pitchFamily="34" charset="0"/>
                <a:buNone/>
                <a:defRPr sz="2400" kern="1200">
                  <a:solidFill>
                    <a:srgbClr val="002060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100000"/>
                </a:lnSpc>
                <a:spcBef>
                  <a:spcPts val="400"/>
                </a:spcBef>
                <a:buFont typeface="Arial" panose="020B0604020202020204" pitchFamily="34" charset="0"/>
                <a:buNone/>
                <a:defRPr sz="2000" kern="1200">
                  <a:solidFill>
                    <a:srgbClr val="002060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100000"/>
                </a:lnSpc>
                <a:spcBef>
                  <a:spcPts val="400"/>
                </a:spcBef>
                <a:buFont typeface="Arial" panose="020B0604020202020204" pitchFamily="34" charset="0"/>
                <a:buNone/>
                <a:defRPr sz="1800" kern="1200">
                  <a:solidFill>
                    <a:srgbClr val="002060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100000"/>
                </a:lnSpc>
                <a:spcBef>
                  <a:spcPts val="400"/>
                </a:spcBef>
                <a:buFont typeface="Arial" panose="020B0604020202020204" pitchFamily="34" charset="0"/>
                <a:buNone/>
                <a:defRPr sz="1800" kern="1200">
                  <a:solidFill>
                    <a:srgbClr val="002060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2400" dirty="0">
                  <a:solidFill>
                    <a:srgbClr val="92D050"/>
                  </a:solidFill>
                </a:rPr>
                <a:t>&gt; </a:t>
              </a:r>
              <a:r>
                <a:rPr lang="en-GB" sz="2400" dirty="0" err="1"/>
                <a:t>PCbuild</a:t>
              </a:r>
              <a:r>
                <a:rPr lang="en-GB" sz="2400" dirty="0"/>
                <a:t>\build.bat -d -p x64</a:t>
              </a:r>
              <a:endParaRPr lang="en-NL" sz="2400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229F442-2DAA-4E9E-B3A7-2B9EED530E63}"/>
                </a:ext>
              </a:extLst>
            </p:cNvPr>
            <p:cNvSpPr txBox="1"/>
            <p:nvPr/>
          </p:nvSpPr>
          <p:spPr>
            <a:xfrm>
              <a:off x="259799" y="5786129"/>
              <a:ext cx="158267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800" b="1" dirty="0">
                  <a:solidFill>
                    <a:srgbClr val="002060"/>
                  </a:solidFill>
                </a:rPr>
                <a:t>Windows</a:t>
              </a:r>
              <a:endParaRPr lang="en-NL" sz="2800" b="1" dirty="0">
                <a:solidFill>
                  <a:srgbClr val="002060"/>
                </a:solidFill>
              </a:endParaRPr>
            </a:p>
          </p:txBody>
        </p:sp>
      </p:grpSp>
      <p:pic>
        <p:nvPicPr>
          <p:cNvPr id="13" name="Picture 12" descr="Diagram, text&#10;&#10;Description automatically generated">
            <a:extLst>
              <a:ext uri="{FF2B5EF4-FFF2-40B4-BE49-F238E27FC236}">
                <a16:creationId xmlns:a16="http://schemas.microsoft.com/office/drawing/2014/main" id="{AFF5ACE0-7BC7-4B14-A6BD-EF274DA92C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3885" y="452836"/>
            <a:ext cx="2640060" cy="230126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61E11DD-EB49-4E1C-B75A-27880C32403D}"/>
              </a:ext>
            </a:extLst>
          </p:cNvPr>
          <p:cNvSpPr txBox="1"/>
          <p:nvPr/>
        </p:nvSpPr>
        <p:spPr>
          <a:xfrm>
            <a:off x="9217800" y="2787296"/>
            <a:ext cx="23522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NL" dirty="0">
                <a:hlinkClick r:id="rId3"/>
              </a:rPr>
              <a:t>https://xkcd.com/303/</a:t>
            </a:r>
            <a:endParaRPr lang="en-GB" dirty="0"/>
          </a:p>
          <a:p>
            <a:pPr algn="ctr"/>
            <a:r>
              <a:rPr lang="nl-NL" dirty="0"/>
              <a:t>CC BY-NC 2.5</a:t>
            </a:r>
          </a:p>
        </p:txBody>
      </p:sp>
    </p:spTree>
    <p:extLst>
      <p:ext uri="{BB962C8B-B14F-4D97-AF65-F5344CB8AC3E}">
        <p14:creationId xmlns:p14="http://schemas.microsoft.com/office/powerpoint/2010/main" val="383323671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EC135-2636-43B7-BFC8-3DD1B5F54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Recap &amp; Remarks</a:t>
            </a:r>
            <a:endParaRPr lang="en-NL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F30DA9-9935-4C2F-BA7F-6960C1B5F9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000" y="1242345"/>
            <a:ext cx="11520000" cy="5148263"/>
          </a:xfrm>
        </p:spPr>
        <p:txBody>
          <a:bodyPr>
            <a:normAutofit/>
          </a:bodyPr>
          <a:lstStyle/>
          <a:p>
            <a:pPr>
              <a:spcBef>
                <a:spcPts val="2400"/>
              </a:spcBef>
            </a:pPr>
            <a:r>
              <a:rPr lang="en-GB" sz="3600" dirty="0"/>
              <a:t>We've seen a lot of </a:t>
            </a:r>
            <a:r>
              <a:rPr lang="en-GB" sz="3600" dirty="0" err="1"/>
              <a:t>CPython</a:t>
            </a:r>
            <a:r>
              <a:rPr lang="en-GB" sz="3600" dirty="0"/>
              <a:t> Internals in a short time</a:t>
            </a:r>
          </a:p>
          <a:p>
            <a:pPr>
              <a:spcBef>
                <a:spcPts val="3600"/>
              </a:spcBef>
            </a:pPr>
            <a:r>
              <a:rPr lang="en-GB" sz="3600" dirty="0"/>
              <a:t>Source code &amp; slides are available online:</a:t>
            </a:r>
          </a:p>
          <a:p>
            <a:pPr lvl="1">
              <a:spcBef>
                <a:spcPts val="1200"/>
              </a:spcBef>
            </a:pPr>
            <a:r>
              <a:rPr lang="en-GB" sz="3600" b="1" dirty="0">
                <a:hlinkClick r:id="rId2"/>
              </a:rPr>
              <a:t>https://github.com/SebastiaanZ/pypethon</a:t>
            </a:r>
            <a:endParaRPr lang="en-GB" sz="3600" b="1" dirty="0"/>
          </a:p>
          <a:p>
            <a:pPr>
              <a:spcBef>
                <a:spcPts val="3600"/>
              </a:spcBef>
            </a:pPr>
            <a:r>
              <a:rPr lang="en-GB" sz="4000" dirty="0"/>
              <a:t>If you get weird errors:</a:t>
            </a:r>
          </a:p>
          <a:p>
            <a:pPr lvl="1">
              <a:spcBef>
                <a:spcPts val="1200"/>
              </a:spcBef>
            </a:pPr>
            <a:r>
              <a:rPr lang="en-GB" sz="3600" dirty="0"/>
              <a:t>Try running</a:t>
            </a:r>
            <a:r>
              <a:rPr lang="en-GB" sz="3600" b="1" dirty="0"/>
              <a:t> make clean </a:t>
            </a:r>
            <a:r>
              <a:rPr lang="en-GB" sz="3600" dirty="0"/>
              <a:t>or </a:t>
            </a:r>
            <a:r>
              <a:rPr lang="en-GB" sz="3600" b="1" dirty="0" err="1"/>
              <a:t>PCBuild</a:t>
            </a:r>
            <a:r>
              <a:rPr lang="en-GB" sz="3600" b="1" dirty="0"/>
              <a:t>\build.bat -t </a:t>
            </a:r>
            <a:r>
              <a:rPr lang="en-GB" sz="3600" b="1" dirty="0" err="1"/>
              <a:t>CleanAll</a:t>
            </a:r>
            <a:endParaRPr lang="en-GB" sz="3600" b="1" dirty="0"/>
          </a:p>
          <a:p>
            <a:pPr lvl="1">
              <a:spcBef>
                <a:spcPts val="1200"/>
              </a:spcBef>
            </a:pPr>
            <a:r>
              <a:rPr lang="en-GB" sz="3600" dirty="0"/>
              <a:t>Look into the </a:t>
            </a:r>
            <a:r>
              <a:rPr lang="en-GB" sz="3600" i="1" dirty="0"/>
              <a:t>MAGIC_NUMBER </a:t>
            </a:r>
            <a:r>
              <a:rPr lang="en-GB" sz="3600" dirty="0"/>
              <a:t>to version bytecode</a:t>
            </a:r>
            <a:endParaRPr lang="en-GB" sz="3600" i="1" dirty="0"/>
          </a:p>
          <a:p>
            <a:pPr>
              <a:spcBef>
                <a:spcPts val="2400"/>
              </a:spcBef>
            </a:pPr>
            <a:endParaRPr lang="en-GB" sz="40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BED278C-7EB7-4D33-B59E-95761EDA3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Source code: https://github.com/SebastiaanZ/pypethon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5078364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726DF-AEFD-4486-9214-BCBD499C75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000" y="454589"/>
            <a:ext cx="11520000" cy="577850"/>
          </a:xfrm>
        </p:spPr>
        <p:txBody>
          <a:bodyPr/>
          <a:lstStyle/>
          <a:p>
            <a:pPr algn="ctr"/>
            <a:r>
              <a:rPr lang="en-GB" sz="5400" dirty="0"/>
              <a:t>Before we go...</a:t>
            </a:r>
            <a:endParaRPr lang="en-NL" sz="5400" dirty="0"/>
          </a:p>
        </p:txBody>
      </p:sp>
      <p:pic>
        <p:nvPicPr>
          <p:cNvPr id="6" name="Content Placeholder 5" descr="Logo&#10;&#10;Description automatically generated">
            <a:extLst>
              <a:ext uri="{FF2B5EF4-FFF2-40B4-BE49-F238E27FC236}">
                <a16:creationId xmlns:a16="http://schemas.microsoft.com/office/drawing/2014/main" id="{82190005-1963-485B-88F8-74820F53F1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00" y="1472671"/>
            <a:ext cx="11518900" cy="3839633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F19FFEA-649C-4F83-87BD-AF365EC38E00}"/>
              </a:ext>
            </a:extLst>
          </p:cNvPr>
          <p:cNvSpPr txBox="1"/>
          <p:nvPr/>
        </p:nvSpPr>
        <p:spPr>
          <a:xfrm>
            <a:off x="3047450" y="5723433"/>
            <a:ext cx="60960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nl-NL" sz="4400" b="1" dirty="0">
                <a:solidFill>
                  <a:srgbClr val="0070C0"/>
                </a:solidFill>
              </a:rPr>
              <a:t>https://europython.eu</a:t>
            </a:r>
            <a:endParaRPr lang="en-NL" sz="44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981804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77DD53C-C5F1-43C0-9CE5-81C342ABE7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427671" y="598226"/>
            <a:ext cx="2428329" cy="852250"/>
          </a:xfrm>
          <a:prstGeom prst="rect">
            <a:avLst/>
          </a:prstGeom>
        </p:spPr>
      </p:pic>
      <p:sp>
        <p:nvSpPr>
          <p:cNvPr id="13" name="Title 12">
            <a:extLst>
              <a:ext uri="{FF2B5EF4-FFF2-40B4-BE49-F238E27FC236}">
                <a16:creationId xmlns:a16="http://schemas.microsoft.com/office/drawing/2014/main" id="{AE2B5174-F1A5-45D7-AD9D-226C121055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9738" y="378863"/>
            <a:ext cx="11239500" cy="927789"/>
          </a:xfrm>
        </p:spPr>
        <p:txBody>
          <a:bodyPr/>
          <a:lstStyle/>
          <a:p>
            <a:pPr algn="l"/>
            <a:r>
              <a:rPr lang="en-GB" sz="4800" dirty="0"/>
              <a:t>Demystifying Python’s Internals</a:t>
            </a:r>
            <a:endParaRPr lang="en-NL" sz="4800" dirty="0"/>
          </a:p>
        </p:txBody>
      </p:sp>
      <p:sp>
        <p:nvSpPr>
          <p:cNvPr id="14" name="Subtitle 13">
            <a:extLst>
              <a:ext uri="{FF2B5EF4-FFF2-40B4-BE49-F238E27FC236}">
                <a16:creationId xmlns:a16="http://schemas.microsoft.com/office/drawing/2014/main" id="{D164FFC1-1963-45BD-9967-17521F9FA3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6250" y="1212397"/>
            <a:ext cx="11315700" cy="710512"/>
          </a:xfrm>
        </p:spPr>
        <p:txBody>
          <a:bodyPr>
            <a:normAutofit/>
          </a:bodyPr>
          <a:lstStyle/>
          <a:p>
            <a:pPr algn="l"/>
            <a:r>
              <a:rPr lang="en-GB" sz="3200" dirty="0"/>
              <a:t>Diving into </a:t>
            </a:r>
            <a:r>
              <a:rPr lang="en-GB" sz="3200" dirty="0" err="1"/>
              <a:t>CPython</a:t>
            </a:r>
            <a:r>
              <a:rPr lang="en-GB" sz="3200" dirty="0"/>
              <a:t> by implementing a pipe operator</a:t>
            </a:r>
            <a:endParaRPr lang="en-NL" sz="3200" dirty="0"/>
          </a:p>
        </p:txBody>
      </p:sp>
      <p:sp>
        <p:nvSpPr>
          <p:cNvPr id="15" name="Subtitle 13">
            <a:extLst>
              <a:ext uri="{FF2B5EF4-FFF2-40B4-BE49-F238E27FC236}">
                <a16:creationId xmlns:a16="http://schemas.microsoft.com/office/drawing/2014/main" id="{67DD901C-0243-4BE2-A011-012F3888FE8D}"/>
              </a:ext>
            </a:extLst>
          </p:cNvPr>
          <p:cNvSpPr txBox="1">
            <a:spLocks/>
          </p:cNvSpPr>
          <p:nvPr/>
        </p:nvSpPr>
        <p:spPr>
          <a:xfrm>
            <a:off x="476250" y="2052608"/>
            <a:ext cx="11315700" cy="7105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None/>
              <a:defRPr sz="24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None/>
              <a:defRPr sz="20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16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16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4000" b="1" dirty="0"/>
              <a:t>Sebastiaan Zeeff</a:t>
            </a:r>
            <a:endParaRPr lang="en-GB" sz="4400" b="1" dirty="0"/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D892D886-7C9F-4EEE-8FBA-10526B2708A9}"/>
              </a:ext>
            </a:extLst>
          </p:cNvPr>
          <p:cNvSpPr txBox="1">
            <a:spLocks/>
          </p:cNvSpPr>
          <p:nvPr/>
        </p:nvSpPr>
        <p:spPr>
          <a:xfrm>
            <a:off x="439738" y="3066903"/>
            <a:ext cx="11416262" cy="20576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None/>
              <a:defRPr sz="24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None/>
              <a:defRPr sz="20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16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16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400"/>
              </a:spcBef>
            </a:pPr>
            <a:r>
              <a:rPr lang="en-GB" sz="2800" b="1" dirty="0"/>
              <a:t>Get in touch with me:</a:t>
            </a:r>
          </a:p>
          <a:p>
            <a:pPr marL="457200" indent="-457200" algn="l"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GB" sz="2800" dirty="0"/>
              <a:t>LinkedIn: </a:t>
            </a:r>
            <a:r>
              <a:rPr lang="en-GB" sz="2800" dirty="0">
                <a:hlinkClick r:id="rId4"/>
              </a:rPr>
              <a:t>https://www.linkedin.com/in/sebastiaanzeeff/</a:t>
            </a:r>
            <a:r>
              <a:rPr lang="en-GB" sz="2800" dirty="0"/>
              <a:t> </a:t>
            </a:r>
          </a:p>
          <a:p>
            <a:pPr marL="457200" indent="-457200" algn="l"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GB" sz="2800" dirty="0"/>
              <a:t>Python Discord: </a:t>
            </a:r>
            <a:r>
              <a:rPr lang="en-GB" sz="2800" dirty="0">
                <a:hlinkClick r:id="rId5"/>
              </a:rPr>
              <a:t>https://discord.com/invite/python</a:t>
            </a:r>
            <a:r>
              <a:rPr lang="en-GB" sz="2800" dirty="0"/>
              <a:t>  (Sebastiaan#0008)</a:t>
            </a:r>
          </a:p>
          <a:p>
            <a:pPr marL="457200" indent="-457200" algn="l"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GB" sz="2800" dirty="0"/>
              <a:t>Twitter: </a:t>
            </a:r>
            <a:r>
              <a:rPr lang="en-GB" sz="2800" dirty="0">
                <a:hlinkClick r:id="rId6"/>
              </a:rPr>
              <a:t>https://twitter.com/SebastiaanZeeff</a:t>
            </a:r>
            <a:r>
              <a:rPr lang="en-GB" sz="2800" dirty="0"/>
              <a:t> (@SebastiaanZeeff)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4733843-2C3C-4540-89F2-98D896980986}"/>
              </a:ext>
            </a:extLst>
          </p:cNvPr>
          <p:cNvGrpSpPr/>
          <p:nvPr/>
        </p:nvGrpSpPr>
        <p:grpSpPr>
          <a:xfrm>
            <a:off x="749752" y="5654471"/>
            <a:ext cx="10692497" cy="770598"/>
            <a:chOff x="730494" y="5372458"/>
            <a:chExt cx="10692497" cy="770598"/>
          </a:xfrm>
        </p:grpSpPr>
        <p:pic>
          <p:nvPicPr>
            <p:cNvPr id="7" name="Picture 6" descr="A picture containing logo&#10;&#10;Description automatically generated">
              <a:extLst>
                <a:ext uri="{FF2B5EF4-FFF2-40B4-BE49-F238E27FC236}">
                  <a16:creationId xmlns:a16="http://schemas.microsoft.com/office/drawing/2014/main" id="{E9BF6CB9-D418-48E9-B43D-A28A94AAC9F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30494" y="5444008"/>
              <a:ext cx="2247834" cy="699048"/>
            </a:xfrm>
            <a:prstGeom prst="rect">
              <a:avLst/>
            </a:prstGeom>
          </p:spPr>
        </p:pic>
        <p:pic>
          <p:nvPicPr>
            <p:cNvPr id="8" name="Picture 7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64E318D5-F188-49FA-95BF-CE57AE5EFFC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348564" y="5372459"/>
              <a:ext cx="2247833" cy="755131"/>
            </a:xfrm>
            <a:prstGeom prst="rect">
              <a:avLst/>
            </a:prstGeom>
          </p:spPr>
        </p:pic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01287797-5D99-45FB-AE7C-D5DE15B03A9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521971" y="5413091"/>
              <a:ext cx="2282950" cy="673870"/>
            </a:xfrm>
            <a:prstGeom prst="rect">
              <a:avLst/>
            </a:prstGeom>
          </p:spPr>
        </p:pic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AB012853-3874-47D9-9D85-F098304B68F5}"/>
                </a:ext>
              </a:extLst>
            </p:cNvPr>
            <p:cNvGrpSpPr/>
            <p:nvPr/>
          </p:nvGrpSpPr>
          <p:grpSpPr>
            <a:xfrm>
              <a:off x="9157598" y="5372458"/>
              <a:ext cx="2265393" cy="755131"/>
              <a:chOff x="6275202" y="1994137"/>
              <a:chExt cx="4716648" cy="1572216"/>
            </a:xfrm>
          </p:grpSpPr>
          <p:pic>
            <p:nvPicPr>
              <p:cNvPr id="12" name="Picture 11" descr="Logo&#10;&#10;Description automatically generated">
                <a:extLst>
                  <a:ext uri="{FF2B5EF4-FFF2-40B4-BE49-F238E27FC236}">
                    <a16:creationId xmlns:a16="http://schemas.microsoft.com/office/drawing/2014/main" id="{79A802E4-BC5E-4AFB-A90D-E05721E313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75202" y="1994137"/>
                <a:ext cx="4716648" cy="1572216"/>
              </a:xfrm>
              <a:prstGeom prst="rect">
                <a:avLst/>
              </a:prstGeom>
            </p:spPr>
          </p:pic>
          <p:pic>
            <p:nvPicPr>
              <p:cNvPr id="16" name="Picture 15" descr="Icon&#10;&#10;Description automatically generated with low confidence">
                <a:extLst>
                  <a:ext uri="{FF2B5EF4-FFF2-40B4-BE49-F238E27FC236}">
                    <a16:creationId xmlns:a16="http://schemas.microsoft.com/office/drawing/2014/main" id="{679A5F32-1C98-4DB4-A75F-5FA826DDC2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41877" y="2293584"/>
                <a:ext cx="973323" cy="973323"/>
              </a:xfrm>
              <a:prstGeom prst="rect">
                <a:avLst/>
              </a:prstGeom>
            </p:spPr>
          </p:pic>
        </p:grpSp>
      </p:grpSp>
      <p:pic>
        <p:nvPicPr>
          <p:cNvPr id="4" name="Graphic 3">
            <a:extLst>
              <a:ext uri="{FF2B5EF4-FFF2-40B4-BE49-F238E27FC236}">
                <a16:creationId xmlns:a16="http://schemas.microsoft.com/office/drawing/2014/main" id="{51015960-C1E5-407F-B495-75DA9EE1122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2436710" y="2918285"/>
            <a:ext cx="2333002" cy="2333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936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-0.0099 0.01181 L -0.0099 0.01181 L -0.07175 -0.00092 C -0.08125 -0.00278 -0.09089 -0.00324 -0.1004 -0.00509 C -0.11068 -0.00741 -0.12097 -0.01134 -0.13125 -0.01366 C -0.14662 -0.0169 -0.19909 -0.01782 -0.2004 -0.01782 C -0.21263 -0.02037 -0.20756 -0.01852 -0.21576 -0.02199 L 0.08541 0.46019 L 0.08541 0.4625 " pathEditMode="relative" ptsTypes="AAAAAAAAA">
                                      <p:cBhvr>
                                        <p:cTn id="6" dur="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FBB3AA8-3E3E-432C-B1AA-4A8F0EC7F0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Source code: https://github.com/SebastiaanZ/pypethon</a:t>
            </a:r>
            <a:endParaRPr lang="en-NL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CF6708-765E-465E-BADF-00BF8EAD41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9017" y="1215648"/>
            <a:ext cx="11520000" cy="4904495"/>
          </a:xfrm>
        </p:spPr>
        <p:txBody>
          <a:bodyPr>
            <a:normAutofit fontScale="92500" lnSpcReduction="10000"/>
          </a:bodyPr>
          <a:lstStyle/>
          <a:p>
            <a:pPr>
              <a:spcBef>
                <a:spcPts val="4800"/>
              </a:spcBef>
            </a:pPr>
            <a:r>
              <a:rPr lang="en-GB" dirty="0"/>
              <a:t>Old bytecode will no longer work, as opcodes have changed.</a:t>
            </a:r>
          </a:p>
          <a:p>
            <a:pPr>
              <a:spcBef>
                <a:spcPts val="4800"/>
              </a:spcBef>
            </a:pPr>
            <a:r>
              <a:rPr lang="en-GB" dirty="0"/>
              <a:t>To force recompilation, you can increase the "MAGIC_NUMBER"</a:t>
            </a:r>
          </a:p>
          <a:p>
            <a:pPr lvl="1">
              <a:spcBef>
                <a:spcPts val="2400"/>
              </a:spcBef>
            </a:pPr>
            <a:r>
              <a:rPr lang="en-GB" sz="2800" dirty="0"/>
              <a:t>Relevant file: </a:t>
            </a:r>
            <a:r>
              <a:rPr lang="en-GB" sz="2800" b="1" dirty="0"/>
              <a:t>Lib/importlib/_bootstrap_external.py</a:t>
            </a:r>
          </a:p>
          <a:p>
            <a:pPr>
              <a:spcBef>
                <a:spcPts val="4800"/>
              </a:spcBef>
            </a:pPr>
            <a:r>
              <a:rPr lang="en-GB" dirty="0"/>
              <a:t>You may also need to update "</a:t>
            </a:r>
            <a:r>
              <a:rPr lang="en-GB" dirty="0" err="1"/>
              <a:t>magic_values</a:t>
            </a:r>
            <a:r>
              <a:rPr lang="en-GB" dirty="0"/>
              <a:t>" in </a:t>
            </a:r>
            <a:r>
              <a:rPr lang="en-GB" b="1" dirty="0"/>
              <a:t>PC/</a:t>
            </a:r>
            <a:r>
              <a:rPr lang="en-GB" b="1" dirty="0" err="1"/>
              <a:t>Launcher.c</a:t>
            </a:r>
            <a:r>
              <a:rPr lang="en-GB" b="1" dirty="0"/>
              <a:t> </a:t>
            </a:r>
            <a:r>
              <a:rPr lang="en-GB" dirty="0"/>
              <a:t>to include the new value in the specified range.</a:t>
            </a:r>
          </a:p>
          <a:p>
            <a:pPr>
              <a:spcBef>
                <a:spcPts val="4800"/>
              </a:spcBef>
            </a:pPr>
            <a:r>
              <a:rPr lang="en-GB" dirty="0"/>
              <a:t>Run </a:t>
            </a:r>
            <a:r>
              <a:rPr lang="en-GB" b="1" dirty="0"/>
              <a:t>make regen-</a:t>
            </a:r>
            <a:r>
              <a:rPr lang="en-GB" b="1" dirty="0" err="1"/>
              <a:t>importlib</a:t>
            </a:r>
            <a:r>
              <a:rPr lang="en-GB" b="1" dirty="0"/>
              <a:t> </a:t>
            </a:r>
            <a:r>
              <a:rPr lang="en-GB" dirty="0"/>
              <a:t>or </a:t>
            </a:r>
            <a:r>
              <a:rPr lang="en-GB" b="1" dirty="0" err="1"/>
              <a:t>PCBuild</a:t>
            </a:r>
            <a:r>
              <a:rPr lang="en-GB" b="1" dirty="0"/>
              <a:t>\build.bat --regen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0758E03-C8DD-4408-8464-26F3D1858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Addendum: What about existing .</a:t>
            </a:r>
            <a:r>
              <a:rPr lang="en-GB" dirty="0" err="1"/>
              <a:t>pyc</a:t>
            </a:r>
            <a:r>
              <a:rPr lang="en-GB" dirty="0"/>
              <a:t> files?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098473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1C38B32-BCB0-48A7-81BF-B3D27F56280A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114300" y="933450"/>
            <a:ext cx="11963400" cy="3489326"/>
          </a:xfrm>
          <a:solidFill>
            <a:schemeClr val="tx1">
              <a:lumMod val="95000"/>
              <a:lumOff val="5000"/>
            </a:schemeClr>
          </a:solidFill>
        </p:spPr>
        <p:txBody>
          <a:bodyPr>
            <a:noAutofit/>
          </a:bodyPr>
          <a:lstStyle/>
          <a:p>
            <a:r>
              <a:rPr lang="en-GB" sz="2600" b="1" dirty="0">
                <a:solidFill>
                  <a:schemeClr val="accent6"/>
                </a:solidFill>
              </a:rPr>
              <a:t>&gt;&gt;&gt; </a:t>
            </a:r>
            <a:r>
              <a:rPr lang="en-GB" sz="2600" dirty="0">
                <a:solidFill>
                  <a:srgbClr val="EB7321"/>
                </a:solidFill>
              </a:rPr>
              <a:t>def</a:t>
            </a:r>
            <a:r>
              <a:rPr lang="en-GB" sz="26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GB" sz="2600" dirty="0">
                <a:solidFill>
                  <a:srgbClr val="FFFF00"/>
                </a:solidFill>
              </a:rPr>
              <a:t>double</a:t>
            </a:r>
            <a:r>
              <a:rPr lang="en-GB" sz="2600" dirty="0">
                <a:solidFill>
                  <a:schemeClr val="bg1">
                    <a:lumMod val="95000"/>
                  </a:schemeClr>
                </a:solidFill>
              </a:rPr>
              <a:t>(number):</a:t>
            </a:r>
          </a:p>
          <a:p>
            <a:r>
              <a:rPr lang="en-GB" sz="2600" b="1" dirty="0">
                <a:solidFill>
                  <a:schemeClr val="accent6"/>
                </a:solidFill>
              </a:rPr>
              <a:t>...     </a:t>
            </a:r>
            <a:r>
              <a:rPr lang="en-GB" sz="2600" dirty="0">
                <a:solidFill>
                  <a:srgbClr val="EB7321"/>
                </a:solidFill>
              </a:rPr>
              <a:t>return</a:t>
            </a:r>
            <a:r>
              <a:rPr lang="en-GB" sz="2600" dirty="0">
                <a:solidFill>
                  <a:schemeClr val="accent6"/>
                </a:solidFill>
              </a:rPr>
              <a:t> </a:t>
            </a:r>
            <a:r>
              <a:rPr lang="en-GB" sz="2600" dirty="0">
                <a:solidFill>
                  <a:schemeClr val="bg1">
                    <a:lumMod val="95000"/>
                  </a:schemeClr>
                </a:solidFill>
              </a:rPr>
              <a:t>number</a:t>
            </a:r>
            <a:r>
              <a:rPr lang="en-GB" sz="2600" dirty="0">
                <a:solidFill>
                  <a:schemeClr val="accent6"/>
                </a:solidFill>
              </a:rPr>
              <a:t> </a:t>
            </a:r>
            <a:r>
              <a:rPr lang="en-GB" sz="2600" dirty="0">
                <a:solidFill>
                  <a:schemeClr val="bg1">
                    <a:lumMod val="95000"/>
                  </a:schemeClr>
                </a:solidFill>
              </a:rPr>
              <a:t>*</a:t>
            </a:r>
            <a:r>
              <a:rPr lang="en-GB" sz="2600" dirty="0">
                <a:solidFill>
                  <a:schemeClr val="accent6"/>
                </a:solidFill>
              </a:rPr>
              <a:t> </a:t>
            </a:r>
            <a:r>
              <a:rPr lang="en-GB" sz="2600" dirty="0">
                <a:solidFill>
                  <a:srgbClr val="00B0F0"/>
                </a:solidFill>
              </a:rPr>
              <a:t>2</a:t>
            </a:r>
          </a:p>
          <a:p>
            <a:pPr>
              <a:spcBef>
                <a:spcPts val="2000"/>
              </a:spcBef>
            </a:pPr>
            <a:r>
              <a:rPr lang="en-GB" sz="2600" b="1" dirty="0">
                <a:solidFill>
                  <a:schemeClr val="accent6"/>
                </a:solidFill>
              </a:rPr>
              <a:t>&gt;&gt;&gt; </a:t>
            </a:r>
            <a:r>
              <a:rPr lang="en-GB" sz="2600" dirty="0">
                <a:solidFill>
                  <a:srgbClr val="00B0F0"/>
                </a:solidFill>
              </a:rPr>
              <a:t>1</a:t>
            </a:r>
            <a:r>
              <a:rPr lang="en-GB" sz="2600" dirty="0">
                <a:solidFill>
                  <a:schemeClr val="accent6"/>
                </a:solidFill>
              </a:rPr>
              <a:t> </a:t>
            </a:r>
            <a:r>
              <a:rPr lang="en-GB" sz="2600" dirty="0">
                <a:solidFill>
                  <a:schemeClr val="bg1">
                    <a:lumMod val="95000"/>
                  </a:schemeClr>
                </a:solidFill>
              </a:rPr>
              <a:t>|&gt;</a:t>
            </a:r>
            <a:r>
              <a:rPr lang="en-GB" sz="2600" dirty="0">
                <a:solidFill>
                  <a:schemeClr val="accent6"/>
                </a:solidFill>
              </a:rPr>
              <a:t> </a:t>
            </a:r>
            <a:r>
              <a:rPr lang="en-GB" sz="2600" dirty="0">
                <a:solidFill>
                  <a:srgbClr val="FFFF00"/>
                </a:solidFill>
              </a:rPr>
              <a:t>double  </a:t>
            </a:r>
            <a:r>
              <a:rPr lang="en-GB" sz="2600" dirty="0">
                <a:solidFill>
                  <a:srgbClr val="CFCFCF"/>
                </a:solidFill>
              </a:rPr>
              <a:t># double(1)</a:t>
            </a:r>
          </a:p>
          <a:p>
            <a:r>
              <a:rPr lang="en-GB" sz="2600" dirty="0">
                <a:solidFill>
                  <a:schemeClr val="bg1">
                    <a:lumMod val="95000"/>
                  </a:schemeClr>
                </a:solidFill>
              </a:rPr>
              <a:t>2</a:t>
            </a:r>
          </a:p>
          <a:p>
            <a:pPr>
              <a:spcBef>
                <a:spcPts val="2000"/>
              </a:spcBef>
            </a:pPr>
            <a:r>
              <a:rPr lang="en-GB" sz="2600" b="1" dirty="0">
                <a:solidFill>
                  <a:schemeClr val="accent6"/>
                </a:solidFill>
              </a:rPr>
              <a:t>&gt;&gt;&gt;</a:t>
            </a:r>
            <a:endParaRPr lang="en-GB"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BF167B-D9BB-4BEC-961C-5B2313855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Source code: https://github.com/SebastiaanZ/pypethon</a:t>
            </a:r>
            <a:endParaRPr lang="en-NL" dirty="0"/>
          </a:p>
        </p:txBody>
      </p:sp>
      <p:sp>
        <p:nvSpPr>
          <p:cNvPr id="19" name="Title 18">
            <a:extLst>
              <a:ext uri="{FF2B5EF4-FFF2-40B4-BE49-F238E27FC236}">
                <a16:creationId xmlns:a16="http://schemas.microsoft.com/office/drawing/2014/main" id="{BC9AC33C-8AFD-48A2-BA5C-D013BCE810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999" y="241301"/>
            <a:ext cx="11519999" cy="501650"/>
          </a:xfrm>
        </p:spPr>
        <p:txBody>
          <a:bodyPr/>
          <a:lstStyle/>
          <a:p>
            <a:r>
              <a:rPr lang="en-GB" dirty="0"/>
              <a:t>Adding a new binary operator: </a:t>
            </a:r>
            <a:r>
              <a:rPr lang="en-GB" b="0" dirty="0"/>
              <a:t>A pipe operator (|&gt;)</a:t>
            </a:r>
            <a:endParaRPr lang="en-NL" b="0" dirty="0"/>
          </a:p>
        </p:txBody>
      </p:sp>
    </p:spTree>
    <p:extLst>
      <p:ext uri="{BB962C8B-B14F-4D97-AF65-F5344CB8AC3E}">
        <p14:creationId xmlns:p14="http://schemas.microsoft.com/office/powerpoint/2010/main" val="3900713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1C38B32-BCB0-48A7-81BF-B3D27F56280A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114300" y="933450"/>
            <a:ext cx="11963400" cy="3489326"/>
          </a:xfrm>
          <a:solidFill>
            <a:schemeClr val="tx1">
              <a:lumMod val="95000"/>
              <a:lumOff val="5000"/>
            </a:schemeClr>
          </a:solidFill>
        </p:spPr>
        <p:txBody>
          <a:bodyPr>
            <a:noAutofit/>
          </a:bodyPr>
          <a:lstStyle/>
          <a:p>
            <a:r>
              <a:rPr lang="en-GB" sz="2600" b="1" dirty="0">
                <a:solidFill>
                  <a:schemeClr val="accent6"/>
                </a:solidFill>
              </a:rPr>
              <a:t>&gt;&gt;&gt; </a:t>
            </a:r>
            <a:r>
              <a:rPr lang="en-GB" sz="2600" dirty="0">
                <a:solidFill>
                  <a:srgbClr val="EB7321"/>
                </a:solidFill>
              </a:rPr>
              <a:t>def</a:t>
            </a:r>
            <a:r>
              <a:rPr lang="en-GB" sz="26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GB" sz="2600" dirty="0">
                <a:solidFill>
                  <a:srgbClr val="FFFF00"/>
                </a:solidFill>
              </a:rPr>
              <a:t>double</a:t>
            </a:r>
            <a:r>
              <a:rPr lang="en-GB" sz="2600" dirty="0">
                <a:solidFill>
                  <a:schemeClr val="bg1">
                    <a:lumMod val="95000"/>
                  </a:schemeClr>
                </a:solidFill>
              </a:rPr>
              <a:t>(number):</a:t>
            </a:r>
          </a:p>
          <a:p>
            <a:r>
              <a:rPr lang="en-GB" sz="2600" b="1" dirty="0">
                <a:solidFill>
                  <a:schemeClr val="accent6"/>
                </a:solidFill>
              </a:rPr>
              <a:t>...     </a:t>
            </a:r>
            <a:r>
              <a:rPr lang="en-GB" sz="2600" dirty="0">
                <a:solidFill>
                  <a:srgbClr val="EB7321"/>
                </a:solidFill>
              </a:rPr>
              <a:t>return</a:t>
            </a:r>
            <a:r>
              <a:rPr lang="en-GB" sz="2600" dirty="0">
                <a:solidFill>
                  <a:schemeClr val="accent6"/>
                </a:solidFill>
              </a:rPr>
              <a:t> </a:t>
            </a:r>
            <a:r>
              <a:rPr lang="en-GB" sz="2600" dirty="0">
                <a:solidFill>
                  <a:schemeClr val="bg1">
                    <a:lumMod val="95000"/>
                  </a:schemeClr>
                </a:solidFill>
              </a:rPr>
              <a:t>number</a:t>
            </a:r>
            <a:r>
              <a:rPr lang="en-GB" sz="2600" dirty="0">
                <a:solidFill>
                  <a:schemeClr val="accent6"/>
                </a:solidFill>
              </a:rPr>
              <a:t> </a:t>
            </a:r>
            <a:r>
              <a:rPr lang="en-GB" sz="2600" dirty="0">
                <a:solidFill>
                  <a:schemeClr val="bg1">
                    <a:lumMod val="95000"/>
                  </a:schemeClr>
                </a:solidFill>
              </a:rPr>
              <a:t>*</a:t>
            </a:r>
            <a:r>
              <a:rPr lang="en-GB" sz="2600" dirty="0">
                <a:solidFill>
                  <a:schemeClr val="accent6"/>
                </a:solidFill>
              </a:rPr>
              <a:t> </a:t>
            </a:r>
            <a:r>
              <a:rPr lang="en-GB" sz="2600" dirty="0">
                <a:solidFill>
                  <a:srgbClr val="00B0F0"/>
                </a:solidFill>
              </a:rPr>
              <a:t>2</a:t>
            </a:r>
          </a:p>
          <a:p>
            <a:pPr>
              <a:spcBef>
                <a:spcPts val="2000"/>
              </a:spcBef>
            </a:pPr>
            <a:r>
              <a:rPr lang="en-GB" sz="2600" b="1" dirty="0">
                <a:solidFill>
                  <a:schemeClr val="accent6"/>
                </a:solidFill>
              </a:rPr>
              <a:t>&gt;&gt;&gt; </a:t>
            </a:r>
            <a:r>
              <a:rPr lang="en-GB" sz="2600" dirty="0">
                <a:solidFill>
                  <a:srgbClr val="00B0F0"/>
                </a:solidFill>
              </a:rPr>
              <a:t>1</a:t>
            </a:r>
            <a:r>
              <a:rPr lang="en-GB" sz="2600" dirty="0">
                <a:solidFill>
                  <a:schemeClr val="accent6"/>
                </a:solidFill>
              </a:rPr>
              <a:t> </a:t>
            </a:r>
            <a:r>
              <a:rPr lang="en-GB" sz="2600" dirty="0">
                <a:solidFill>
                  <a:schemeClr val="bg1">
                    <a:lumMod val="95000"/>
                  </a:schemeClr>
                </a:solidFill>
              </a:rPr>
              <a:t>|&gt;</a:t>
            </a:r>
            <a:r>
              <a:rPr lang="en-GB" sz="2600" dirty="0">
                <a:solidFill>
                  <a:schemeClr val="accent6"/>
                </a:solidFill>
              </a:rPr>
              <a:t> </a:t>
            </a:r>
            <a:r>
              <a:rPr lang="en-GB" sz="2600" dirty="0">
                <a:solidFill>
                  <a:srgbClr val="FFFF00"/>
                </a:solidFill>
              </a:rPr>
              <a:t>double  </a:t>
            </a:r>
            <a:r>
              <a:rPr lang="en-GB" sz="2600" dirty="0">
                <a:solidFill>
                  <a:srgbClr val="CFCFCF"/>
                </a:solidFill>
              </a:rPr>
              <a:t># double(1)</a:t>
            </a:r>
          </a:p>
          <a:p>
            <a:r>
              <a:rPr lang="en-GB" sz="2600" dirty="0">
                <a:solidFill>
                  <a:schemeClr val="bg1">
                    <a:lumMod val="95000"/>
                  </a:schemeClr>
                </a:solidFill>
              </a:rPr>
              <a:t>2</a:t>
            </a:r>
          </a:p>
          <a:p>
            <a:pPr>
              <a:spcBef>
                <a:spcPts val="2000"/>
              </a:spcBef>
            </a:pPr>
            <a:r>
              <a:rPr lang="en-GB" sz="2600" b="1" dirty="0">
                <a:solidFill>
                  <a:schemeClr val="accent6"/>
                </a:solidFill>
              </a:rPr>
              <a:t>&gt;&gt;&gt; </a:t>
            </a:r>
            <a:r>
              <a:rPr lang="en-GB" sz="2600" dirty="0">
                <a:solidFill>
                  <a:srgbClr val="00B0F0"/>
                </a:solidFill>
              </a:rPr>
              <a:t>1</a:t>
            </a:r>
            <a:r>
              <a:rPr lang="en-GB" sz="2600" dirty="0">
                <a:solidFill>
                  <a:schemeClr val="accent6"/>
                </a:solidFill>
              </a:rPr>
              <a:t> </a:t>
            </a:r>
            <a:r>
              <a:rPr lang="en-GB" sz="2600" dirty="0">
                <a:solidFill>
                  <a:schemeClr val="bg1">
                    <a:lumMod val="95000"/>
                  </a:schemeClr>
                </a:solidFill>
              </a:rPr>
              <a:t>|&gt;</a:t>
            </a:r>
            <a:r>
              <a:rPr lang="en-GB" sz="2600" dirty="0">
                <a:solidFill>
                  <a:schemeClr val="accent6"/>
                </a:solidFill>
              </a:rPr>
              <a:t> </a:t>
            </a:r>
            <a:r>
              <a:rPr lang="en-GB" sz="2600" dirty="0">
                <a:solidFill>
                  <a:srgbClr val="FFFF00"/>
                </a:solidFill>
              </a:rPr>
              <a:t>double</a:t>
            </a:r>
            <a:r>
              <a:rPr lang="en-GB" sz="2600" dirty="0">
                <a:solidFill>
                  <a:schemeClr val="accent6"/>
                </a:solidFill>
              </a:rPr>
              <a:t> </a:t>
            </a:r>
            <a:r>
              <a:rPr lang="en-GB" sz="2600" dirty="0">
                <a:solidFill>
                  <a:schemeClr val="bg1">
                    <a:lumMod val="95000"/>
                  </a:schemeClr>
                </a:solidFill>
              </a:rPr>
              <a:t>|&gt;</a:t>
            </a:r>
            <a:r>
              <a:rPr lang="en-GB" sz="2600" dirty="0">
                <a:solidFill>
                  <a:schemeClr val="accent6"/>
                </a:solidFill>
              </a:rPr>
              <a:t> </a:t>
            </a:r>
            <a:r>
              <a:rPr lang="en-GB" sz="2600" dirty="0">
                <a:solidFill>
                  <a:srgbClr val="FFFF00"/>
                </a:solidFill>
              </a:rPr>
              <a:t>double</a:t>
            </a:r>
            <a:r>
              <a:rPr lang="en-GB" sz="2600" dirty="0">
                <a:solidFill>
                  <a:schemeClr val="accent6"/>
                </a:solidFill>
              </a:rPr>
              <a:t>  </a:t>
            </a:r>
            <a:r>
              <a:rPr lang="en-GB" sz="2600" dirty="0">
                <a:solidFill>
                  <a:srgbClr val="CFCFCF"/>
                </a:solidFill>
              </a:rPr>
              <a:t># double(double(1))</a:t>
            </a:r>
          </a:p>
          <a:p>
            <a:r>
              <a:rPr lang="en-GB" sz="2600" dirty="0">
                <a:solidFill>
                  <a:schemeClr val="bg1">
                    <a:lumMod val="95000"/>
                  </a:schemeClr>
                </a:solidFill>
              </a:rPr>
              <a:t>4</a:t>
            </a:r>
          </a:p>
          <a:p>
            <a:endParaRPr lang="en-GB"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BF167B-D9BB-4BEC-961C-5B2313855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Source code: https://github.com/SebastiaanZ/pypethon</a:t>
            </a:r>
            <a:endParaRPr lang="en-NL" dirty="0"/>
          </a:p>
        </p:txBody>
      </p:sp>
      <p:sp>
        <p:nvSpPr>
          <p:cNvPr id="19" name="Title 18">
            <a:extLst>
              <a:ext uri="{FF2B5EF4-FFF2-40B4-BE49-F238E27FC236}">
                <a16:creationId xmlns:a16="http://schemas.microsoft.com/office/drawing/2014/main" id="{BC9AC33C-8AFD-48A2-BA5C-D013BCE810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999" y="241301"/>
            <a:ext cx="11519999" cy="501650"/>
          </a:xfrm>
        </p:spPr>
        <p:txBody>
          <a:bodyPr/>
          <a:lstStyle/>
          <a:p>
            <a:r>
              <a:rPr lang="en-GB" dirty="0"/>
              <a:t>Adding a new binary operator: </a:t>
            </a:r>
            <a:r>
              <a:rPr lang="en-GB" b="0" dirty="0"/>
              <a:t>A pipe operator (|&gt;)</a:t>
            </a:r>
            <a:endParaRPr lang="en-NL" b="0" dirty="0"/>
          </a:p>
        </p:txBody>
      </p:sp>
    </p:spTree>
    <p:extLst>
      <p:ext uri="{BB962C8B-B14F-4D97-AF65-F5344CB8AC3E}">
        <p14:creationId xmlns:p14="http://schemas.microsoft.com/office/powerpoint/2010/main" val="17936295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1C38B32-BCB0-48A7-81BF-B3D27F56280A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114300" y="933450"/>
            <a:ext cx="11963400" cy="3489326"/>
          </a:xfrm>
          <a:solidFill>
            <a:schemeClr val="tx1">
              <a:lumMod val="95000"/>
              <a:lumOff val="5000"/>
            </a:schemeClr>
          </a:solidFill>
        </p:spPr>
        <p:txBody>
          <a:bodyPr>
            <a:noAutofit/>
          </a:bodyPr>
          <a:lstStyle/>
          <a:p>
            <a:r>
              <a:rPr lang="en-GB" sz="2600" b="1" dirty="0">
                <a:solidFill>
                  <a:schemeClr val="accent6"/>
                </a:solidFill>
              </a:rPr>
              <a:t>&gt;&gt;&gt; </a:t>
            </a:r>
            <a:r>
              <a:rPr lang="en-GB" sz="2600" dirty="0">
                <a:solidFill>
                  <a:srgbClr val="EB7321"/>
                </a:solidFill>
              </a:rPr>
              <a:t>def</a:t>
            </a:r>
            <a:r>
              <a:rPr lang="en-GB" sz="26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GB" sz="2600" dirty="0">
                <a:solidFill>
                  <a:srgbClr val="FFFF00"/>
                </a:solidFill>
              </a:rPr>
              <a:t>double</a:t>
            </a:r>
            <a:r>
              <a:rPr lang="en-GB" sz="2600" dirty="0">
                <a:solidFill>
                  <a:schemeClr val="bg1">
                    <a:lumMod val="95000"/>
                  </a:schemeClr>
                </a:solidFill>
              </a:rPr>
              <a:t>(number):</a:t>
            </a:r>
          </a:p>
          <a:p>
            <a:r>
              <a:rPr lang="en-GB" sz="2600" b="1" dirty="0">
                <a:solidFill>
                  <a:schemeClr val="accent6"/>
                </a:solidFill>
              </a:rPr>
              <a:t>...     </a:t>
            </a:r>
            <a:r>
              <a:rPr lang="en-GB" sz="2600" dirty="0">
                <a:solidFill>
                  <a:srgbClr val="EB7321"/>
                </a:solidFill>
              </a:rPr>
              <a:t>return</a:t>
            </a:r>
            <a:r>
              <a:rPr lang="en-GB" sz="2600" dirty="0">
                <a:solidFill>
                  <a:schemeClr val="accent6"/>
                </a:solidFill>
              </a:rPr>
              <a:t> </a:t>
            </a:r>
            <a:r>
              <a:rPr lang="en-GB" sz="2600" dirty="0">
                <a:solidFill>
                  <a:schemeClr val="bg1">
                    <a:lumMod val="95000"/>
                  </a:schemeClr>
                </a:solidFill>
              </a:rPr>
              <a:t>number</a:t>
            </a:r>
            <a:r>
              <a:rPr lang="en-GB" sz="2600" dirty="0">
                <a:solidFill>
                  <a:schemeClr val="accent6"/>
                </a:solidFill>
              </a:rPr>
              <a:t> </a:t>
            </a:r>
            <a:r>
              <a:rPr lang="en-GB" sz="2600" dirty="0">
                <a:solidFill>
                  <a:schemeClr val="bg1">
                    <a:lumMod val="95000"/>
                  </a:schemeClr>
                </a:solidFill>
              </a:rPr>
              <a:t>*</a:t>
            </a:r>
            <a:r>
              <a:rPr lang="en-GB" sz="2600" dirty="0">
                <a:solidFill>
                  <a:schemeClr val="accent6"/>
                </a:solidFill>
              </a:rPr>
              <a:t> </a:t>
            </a:r>
            <a:r>
              <a:rPr lang="en-GB" sz="2600" dirty="0">
                <a:solidFill>
                  <a:srgbClr val="00B0F0"/>
                </a:solidFill>
              </a:rPr>
              <a:t>2</a:t>
            </a:r>
          </a:p>
          <a:p>
            <a:pPr>
              <a:spcBef>
                <a:spcPts val="2000"/>
              </a:spcBef>
            </a:pPr>
            <a:r>
              <a:rPr lang="en-GB" sz="2600" b="1" dirty="0">
                <a:solidFill>
                  <a:schemeClr val="accent6"/>
                </a:solidFill>
              </a:rPr>
              <a:t>&gt;&gt;&gt; </a:t>
            </a:r>
            <a:r>
              <a:rPr lang="en-GB" sz="2600" dirty="0">
                <a:solidFill>
                  <a:srgbClr val="00B0F0"/>
                </a:solidFill>
              </a:rPr>
              <a:t>1</a:t>
            </a:r>
            <a:r>
              <a:rPr lang="en-GB" sz="2600" dirty="0">
                <a:solidFill>
                  <a:schemeClr val="accent6"/>
                </a:solidFill>
              </a:rPr>
              <a:t> </a:t>
            </a:r>
            <a:r>
              <a:rPr lang="en-GB" sz="2600" dirty="0">
                <a:solidFill>
                  <a:schemeClr val="bg1">
                    <a:lumMod val="95000"/>
                  </a:schemeClr>
                </a:solidFill>
              </a:rPr>
              <a:t>|&gt;</a:t>
            </a:r>
            <a:r>
              <a:rPr lang="en-GB" sz="2600" dirty="0">
                <a:solidFill>
                  <a:schemeClr val="accent6"/>
                </a:solidFill>
              </a:rPr>
              <a:t> </a:t>
            </a:r>
            <a:r>
              <a:rPr lang="en-GB" sz="2600" dirty="0">
                <a:solidFill>
                  <a:srgbClr val="FFFF00"/>
                </a:solidFill>
              </a:rPr>
              <a:t>double  </a:t>
            </a:r>
            <a:r>
              <a:rPr lang="en-GB" sz="2600" dirty="0">
                <a:solidFill>
                  <a:srgbClr val="CFCFCF"/>
                </a:solidFill>
              </a:rPr>
              <a:t># double(1)</a:t>
            </a:r>
          </a:p>
          <a:p>
            <a:r>
              <a:rPr lang="en-GB" sz="2600" dirty="0">
                <a:solidFill>
                  <a:schemeClr val="bg1">
                    <a:lumMod val="95000"/>
                  </a:schemeClr>
                </a:solidFill>
              </a:rPr>
              <a:t>2</a:t>
            </a:r>
          </a:p>
          <a:p>
            <a:pPr>
              <a:spcBef>
                <a:spcPts val="2000"/>
              </a:spcBef>
            </a:pPr>
            <a:r>
              <a:rPr lang="en-GB" sz="2600" b="1" dirty="0">
                <a:solidFill>
                  <a:schemeClr val="accent6"/>
                </a:solidFill>
              </a:rPr>
              <a:t>&gt;&gt;&gt; </a:t>
            </a:r>
            <a:r>
              <a:rPr lang="en-GB" sz="2600" dirty="0">
                <a:solidFill>
                  <a:srgbClr val="00B0F0"/>
                </a:solidFill>
              </a:rPr>
              <a:t>1</a:t>
            </a:r>
            <a:r>
              <a:rPr lang="en-GB" sz="2600" dirty="0">
                <a:solidFill>
                  <a:schemeClr val="accent6"/>
                </a:solidFill>
              </a:rPr>
              <a:t> </a:t>
            </a:r>
            <a:r>
              <a:rPr lang="en-GB" sz="2600" dirty="0">
                <a:solidFill>
                  <a:schemeClr val="bg1">
                    <a:lumMod val="95000"/>
                  </a:schemeClr>
                </a:solidFill>
              </a:rPr>
              <a:t>|&gt;</a:t>
            </a:r>
            <a:r>
              <a:rPr lang="en-GB" sz="2600" dirty="0">
                <a:solidFill>
                  <a:schemeClr val="accent6"/>
                </a:solidFill>
              </a:rPr>
              <a:t> </a:t>
            </a:r>
            <a:r>
              <a:rPr lang="en-GB" sz="2600" dirty="0">
                <a:solidFill>
                  <a:srgbClr val="FFFF00"/>
                </a:solidFill>
              </a:rPr>
              <a:t>double</a:t>
            </a:r>
            <a:r>
              <a:rPr lang="en-GB" sz="2600" dirty="0">
                <a:solidFill>
                  <a:schemeClr val="accent6"/>
                </a:solidFill>
              </a:rPr>
              <a:t> </a:t>
            </a:r>
            <a:r>
              <a:rPr lang="en-GB" sz="2600" dirty="0">
                <a:solidFill>
                  <a:schemeClr val="bg1">
                    <a:lumMod val="95000"/>
                  </a:schemeClr>
                </a:solidFill>
              </a:rPr>
              <a:t>|&gt;</a:t>
            </a:r>
            <a:r>
              <a:rPr lang="en-GB" sz="2600" dirty="0">
                <a:solidFill>
                  <a:schemeClr val="accent6"/>
                </a:solidFill>
              </a:rPr>
              <a:t> </a:t>
            </a:r>
            <a:r>
              <a:rPr lang="en-GB" sz="2600" dirty="0">
                <a:solidFill>
                  <a:srgbClr val="FFFF00"/>
                </a:solidFill>
              </a:rPr>
              <a:t>double</a:t>
            </a:r>
            <a:r>
              <a:rPr lang="en-GB" sz="2600" dirty="0">
                <a:solidFill>
                  <a:schemeClr val="accent6"/>
                </a:solidFill>
              </a:rPr>
              <a:t>  </a:t>
            </a:r>
            <a:r>
              <a:rPr lang="en-GB" sz="2600" dirty="0">
                <a:solidFill>
                  <a:srgbClr val="CFCFCF"/>
                </a:solidFill>
              </a:rPr>
              <a:t># double(double(1))</a:t>
            </a:r>
          </a:p>
          <a:p>
            <a:r>
              <a:rPr lang="en-GB" sz="2600" dirty="0">
                <a:solidFill>
                  <a:schemeClr val="bg1">
                    <a:lumMod val="95000"/>
                  </a:schemeClr>
                </a:solidFill>
              </a:rPr>
              <a:t>4</a:t>
            </a:r>
          </a:p>
          <a:p>
            <a:endParaRPr lang="en-GB"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BF167B-D9BB-4BEC-961C-5B2313855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Source code: https://github.com/SebastiaanZ/pypethon</a:t>
            </a:r>
            <a:endParaRPr lang="en-NL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9B56576-A66C-45DB-822A-43C66C9E69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98" y="4613275"/>
            <a:ext cx="11520000" cy="1876426"/>
          </a:xfrm>
        </p:spPr>
        <p:txBody>
          <a:bodyPr>
            <a:normAutofit/>
          </a:bodyPr>
          <a:lstStyle/>
          <a:p>
            <a:r>
              <a:rPr lang="en-GB" sz="2800" dirty="0"/>
              <a:t>Just to be clear: This operator is </a:t>
            </a:r>
            <a:r>
              <a:rPr lang="en-GB" sz="2800" b="1" u="sng" dirty="0"/>
              <a:t>not</a:t>
            </a:r>
            <a:r>
              <a:rPr lang="en-GB" sz="2800" dirty="0"/>
              <a:t> a part of Python.</a:t>
            </a:r>
          </a:p>
          <a:p>
            <a:pPr lvl="1"/>
            <a:r>
              <a:rPr lang="en-GB" i="1" dirty="0"/>
              <a:t>I don’t think there are any plans to add such an operator to Python.</a:t>
            </a:r>
          </a:p>
          <a:p>
            <a:pPr>
              <a:spcBef>
                <a:spcPts val="2400"/>
              </a:spcBef>
            </a:pPr>
            <a:r>
              <a:rPr lang="en-GB" sz="2800" dirty="0"/>
              <a:t>The implementation is purely </a:t>
            </a:r>
            <a:r>
              <a:rPr lang="en-GB" sz="2800" b="1" u="sng" dirty="0"/>
              <a:t>educational</a:t>
            </a:r>
            <a:r>
              <a:rPr lang="en-GB" sz="2800" dirty="0"/>
              <a:t>: Feel free to try and extend it!</a:t>
            </a:r>
          </a:p>
        </p:txBody>
      </p:sp>
      <p:sp>
        <p:nvSpPr>
          <p:cNvPr id="19" name="Title 18">
            <a:extLst>
              <a:ext uri="{FF2B5EF4-FFF2-40B4-BE49-F238E27FC236}">
                <a16:creationId xmlns:a16="http://schemas.microsoft.com/office/drawing/2014/main" id="{BC9AC33C-8AFD-48A2-BA5C-D013BCE810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999" y="241301"/>
            <a:ext cx="11519999" cy="501650"/>
          </a:xfrm>
        </p:spPr>
        <p:txBody>
          <a:bodyPr/>
          <a:lstStyle/>
          <a:p>
            <a:r>
              <a:rPr lang="en-GB" dirty="0"/>
              <a:t>Adding a new binary operator: </a:t>
            </a:r>
            <a:r>
              <a:rPr lang="en-GB" b="0" dirty="0"/>
              <a:t>A pipe operator (|&gt;)</a:t>
            </a:r>
            <a:endParaRPr lang="en-NL" b="0" dirty="0"/>
          </a:p>
        </p:txBody>
      </p:sp>
    </p:spTree>
    <p:extLst>
      <p:ext uri="{BB962C8B-B14F-4D97-AF65-F5344CB8AC3E}">
        <p14:creationId xmlns:p14="http://schemas.microsoft.com/office/powerpoint/2010/main" val="1970698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1700</TotalTime>
  <Words>4366</Words>
  <Application>Microsoft Office PowerPoint</Application>
  <PresentationFormat>Widescreen</PresentationFormat>
  <Paragraphs>619</Paragraphs>
  <Slides>66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70" baseType="lpstr">
      <vt:lpstr>Arial</vt:lpstr>
      <vt:lpstr>Calibri</vt:lpstr>
      <vt:lpstr>Fira Code</vt:lpstr>
      <vt:lpstr>Office Theme</vt:lpstr>
      <vt:lpstr>Demystifying Python’s Internals</vt:lpstr>
      <vt:lpstr>Sebastiaan Zeeff</vt:lpstr>
      <vt:lpstr>Talk Outline</vt:lpstr>
      <vt:lpstr>PowerPoint Presentation</vt:lpstr>
      <vt:lpstr>From source code to execution</vt:lpstr>
      <vt:lpstr>Adding a new binary operator: A pipe operator (|&gt;)</vt:lpstr>
      <vt:lpstr>Adding a new binary operator: A pipe operator (|&gt;)</vt:lpstr>
      <vt:lpstr>Adding a new binary operator: A pipe operator (|&gt;)</vt:lpstr>
      <vt:lpstr>Adding a new binary operator: A pipe operator (|&gt;)</vt:lpstr>
      <vt:lpstr>Part I: From Source Code to Abstract Syntax Tree (AST)</vt:lpstr>
      <vt:lpstr>Tokenization: from raw text to a stream of tokens</vt:lpstr>
      <vt:lpstr>Tokenization: Add a token for the operator</vt:lpstr>
      <vt:lpstr>Part 1: Progress</vt:lpstr>
      <vt:lpstr>Python's Grammar &amp; the PEG Parser</vt:lpstr>
      <vt:lpstr>Python's Grammar &amp; the PEG Parser</vt:lpstr>
      <vt:lpstr>Python's Grammar &amp; the PEG Parser</vt:lpstr>
      <vt:lpstr>Python's Grammar &amp; the PEG Parser</vt:lpstr>
      <vt:lpstr>Python's Grammar &amp; the PEG Parser</vt:lpstr>
      <vt:lpstr>Python's Grammar &amp; the PEG Parser</vt:lpstr>
      <vt:lpstr>Python's Grammar &amp; the PEG Parser</vt:lpstr>
      <vt:lpstr>Python's Grammar &amp; the PEG Parser</vt:lpstr>
      <vt:lpstr>Implementing our new grammar rule</vt:lpstr>
      <vt:lpstr>Implementing our new grammar rule</vt:lpstr>
      <vt:lpstr>Implementing our new grammar rule</vt:lpstr>
      <vt:lpstr>Implementing our new grammar rule</vt:lpstr>
      <vt:lpstr>Implementing our new grammar rule</vt:lpstr>
      <vt:lpstr>Grammar Actions: from a match to an AST node</vt:lpstr>
      <vt:lpstr>Grammar Actions: from a match to an AST node</vt:lpstr>
      <vt:lpstr>Grammar Actions: from a match to an AST node</vt:lpstr>
      <vt:lpstr>Grammar Actions: from a match to an AST node</vt:lpstr>
      <vt:lpstr>Grammar Actions: from a match to an AST node</vt:lpstr>
      <vt:lpstr>Add a CallPipe AST Node</vt:lpstr>
      <vt:lpstr>Add a CallPipe AST Node</vt:lpstr>
      <vt:lpstr>Add a CallPipe AST Node</vt:lpstr>
      <vt:lpstr>Add a CallPipe AST Node</vt:lpstr>
      <vt:lpstr>Regenerate the parser based on the new grammar</vt:lpstr>
      <vt:lpstr>Part 1: Done</vt:lpstr>
      <vt:lpstr>Progress</vt:lpstr>
      <vt:lpstr>Part 2: From Abstract Syntax Tree to Magic (Execution)</vt:lpstr>
      <vt:lpstr>Compiling the AST into Bytecode</vt:lpstr>
      <vt:lpstr>PowerPoint Presentation</vt:lpstr>
      <vt:lpstr>PowerPoint Presentation</vt:lpstr>
      <vt:lpstr>Making the compiler use the new "opcode"</vt:lpstr>
      <vt:lpstr>Making the compiler use the new "opcode"</vt:lpstr>
      <vt:lpstr>Making the compiler use the new "opcode"</vt:lpstr>
      <vt:lpstr>Making the compiler use the new "opcode"</vt:lpstr>
      <vt:lpstr>Making the compiler use the new "opcode"</vt:lpstr>
      <vt:lpstr>Making the compiler use the new "opcode"</vt:lpstr>
      <vt:lpstr>Making the compiler use the new "opcode"</vt:lpstr>
      <vt:lpstr>Part 2: We've got Bytecode!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Let's compile and run it!</vt:lpstr>
      <vt:lpstr>Recap &amp; Remarks</vt:lpstr>
      <vt:lpstr>Before we go...</vt:lpstr>
      <vt:lpstr>Demystifying Python’s Internals</vt:lpstr>
      <vt:lpstr>Addendum: What about existing .pyc files?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Sebastiaan Zeeff</dc:creator>
  <cp:lastModifiedBy>Sebastiaan Zeeff</cp:lastModifiedBy>
  <cp:revision>16</cp:revision>
  <dcterms:created xsi:type="dcterms:W3CDTF">2022-04-10T13:29:02Z</dcterms:created>
  <dcterms:modified xsi:type="dcterms:W3CDTF">2022-04-21T16:02:31Z</dcterms:modified>
</cp:coreProperties>
</file>